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7" r:id="rId1"/>
    <p:sldMasterId id="2147483678" r:id="rId2"/>
  </p:sldMasterIdLst>
  <p:notesMasterIdLst>
    <p:notesMasterId r:id="rId48"/>
  </p:notesMasterIdLst>
  <p:sldIdLst>
    <p:sldId id="256" r:id="rId3"/>
    <p:sldId id="257" r:id="rId4"/>
    <p:sldId id="258" r:id="rId5"/>
    <p:sldId id="259" r:id="rId6"/>
    <p:sldId id="260" r:id="rId7"/>
    <p:sldId id="261" r:id="rId8"/>
    <p:sldId id="262" r:id="rId9"/>
    <p:sldId id="263" r:id="rId10"/>
    <p:sldId id="303" r:id="rId11"/>
    <p:sldId id="265" r:id="rId12"/>
    <p:sldId id="266" r:id="rId13"/>
    <p:sldId id="267" r:id="rId14"/>
    <p:sldId id="268" r:id="rId15"/>
    <p:sldId id="304"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300" r:id="rId29"/>
    <p:sldId id="283" r:id="rId30"/>
    <p:sldId id="284" r:id="rId31"/>
    <p:sldId id="285" r:id="rId32"/>
    <p:sldId id="286" r:id="rId33"/>
    <p:sldId id="287" r:id="rId34"/>
    <p:sldId id="288" r:id="rId35"/>
    <p:sldId id="289" r:id="rId36"/>
    <p:sldId id="290" r:id="rId37"/>
    <p:sldId id="291" r:id="rId38"/>
    <p:sldId id="305" r:id="rId39"/>
    <p:sldId id="293" r:id="rId40"/>
    <p:sldId id="294" r:id="rId41"/>
    <p:sldId id="295" r:id="rId42"/>
    <p:sldId id="296" r:id="rId43"/>
    <p:sldId id="297" r:id="rId44"/>
    <p:sldId id="306" r:id="rId45"/>
    <p:sldId id="298" r:id="rId46"/>
    <p:sldId id="299" r:id="rId47"/>
  </p:sldIdLst>
  <p:sldSz cx="12192000" cy="68580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136068-AD38-4EF6-9558-D74E83E90D9C}">
  <a:tblStyle styleId="{3B136068-AD38-4EF6-9558-D74E83E90D9C}" styleName="Table_0">
    <a:wholeTbl>
      <a:tcTxStyle b="off" i="off">
        <a:font>
          <a:latin typeface="Trebuchet MS"/>
          <a:ea typeface="Trebuchet MS"/>
          <a:cs typeface="Trebuchet MS"/>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EF4E7"/>
          </a:solidFill>
        </a:fill>
      </a:tcStyle>
    </a:wholeTbl>
    <a:band1H>
      <a:tcTxStyle/>
      <a:tcStyle>
        <a:tcBdr/>
        <a:fill>
          <a:solidFill>
            <a:srgbClr val="DBE9CB"/>
          </a:solidFill>
        </a:fill>
      </a:tcStyle>
    </a:band1H>
    <a:band2H>
      <a:tcTxStyle/>
      <a:tcStyle>
        <a:tcBdr/>
      </a:tcStyle>
    </a:band2H>
    <a:band1V>
      <a:tcTxStyle/>
      <a:tcStyle>
        <a:tcBdr/>
        <a:fill>
          <a:solidFill>
            <a:srgbClr val="DBE9CB"/>
          </a:solidFill>
        </a:fill>
      </a:tcStyle>
    </a:band1V>
    <a:band2V>
      <a:tcTxStyle/>
      <a:tcStyle>
        <a:tcBdr/>
      </a:tcStyle>
    </a:band2V>
    <a:lastCol>
      <a:tcTxStyle b="on" i="off">
        <a:font>
          <a:latin typeface="Trebuchet MS"/>
          <a:ea typeface="Trebuchet MS"/>
          <a:cs typeface="Trebuchet MS"/>
        </a:font>
        <a:schemeClr val="lt1"/>
      </a:tcTxStyle>
      <a:tcStyle>
        <a:tcBdr/>
        <a:fill>
          <a:solidFill>
            <a:schemeClr val="accent1"/>
          </a:solidFill>
        </a:fill>
      </a:tcStyle>
    </a:lastCol>
    <a:firstCol>
      <a:tcTxStyle b="on" i="off">
        <a:font>
          <a:latin typeface="Trebuchet MS"/>
          <a:ea typeface="Trebuchet MS"/>
          <a:cs typeface="Trebuchet MS"/>
        </a:font>
        <a:schemeClr val="lt1"/>
      </a:tcTxStyle>
      <a:tcStyle>
        <a:tcBdr/>
        <a:fill>
          <a:solidFill>
            <a:schemeClr val="accent1"/>
          </a:solidFill>
        </a:fill>
      </a:tcStyle>
    </a:firstCol>
    <a:lastRow>
      <a:tcTxStyle b="on" i="off">
        <a:font>
          <a:latin typeface="Trebuchet MS"/>
          <a:ea typeface="Trebuchet MS"/>
          <a:cs typeface="Trebuchet MS"/>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Trebuchet MS"/>
          <a:ea typeface="Trebuchet MS"/>
          <a:cs typeface="Trebuchet MS"/>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72" autoAdjust="0"/>
    <p:restoredTop sz="80000" autoAdjust="0"/>
  </p:normalViewPr>
  <p:slideViewPr>
    <p:cSldViewPr snapToGrid="0">
      <p:cViewPr varScale="1">
        <p:scale>
          <a:sx n="59" d="100"/>
          <a:sy n="59" d="100"/>
        </p:scale>
        <p:origin x="960" y="4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F7466B-0587-4D8B-BDCD-CDF4F9E12BC9}" type="doc">
      <dgm:prSet loTypeId="urn:microsoft.com/office/officeart/2005/8/layout/cycle6" loCatId="cycle" qsTypeId="urn:microsoft.com/office/officeart/2005/8/quickstyle/simple1" qsCatId="simple" csTypeId="urn:microsoft.com/office/officeart/2005/8/colors/accent0_2" csCatId="mainScheme" phldr="1"/>
      <dgm:spPr/>
      <dgm:t>
        <a:bodyPr/>
        <a:lstStyle/>
        <a:p>
          <a:endParaRPr lang="en-US"/>
        </a:p>
      </dgm:t>
    </dgm:pt>
    <dgm:pt modelId="{2387DB9A-DA21-487F-84FE-0C7F17F71355}">
      <dgm:prSet phldrT="[Text]"/>
      <dgm:spPr/>
      <dgm:t>
        <a:bodyPr/>
        <a:lstStyle/>
        <a:p>
          <a:r>
            <a:rPr lang="en-US" dirty="0" smtClean="0">
              <a:latin typeface="Times New Roman" panose="02020603050405020304" pitchFamily="18" charset="0"/>
              <a:cs typeface="Times New Roman" panose="02020603050405020304" pitchFamily="18" charset="0"/>
            </a:rPr>
            <a:t>Environmental Accommodations </a:t>
          </a:r>
          <a:endParaRPr lang="en-US" dirty="0">
            <a:latin typeface="Times New Roman" panose="02020603050405020304" pitchFamily="18" charset="0"/>
            <a:cs typeface="Times New Roman" panose="02020603050405020304" pitchFamily="18" charset="0"/>
          </a:endParaRPr>
        </a:p>
      </dgm:t>
    </dgm:pt>
    <dgm:pt modelId="{EBD411C9-8A0F-45CD-8C9F-1EC09749B733}" type="parTrans" cxnId="{1E485324-DA3E-4D14-9BA9-15435E318534}">
      <dgm:prSet/>
      <dgm:spPr/>
      <dgm:t>
        <a:bodyPr/>
        <a:lstStyle/>
        <a:p>
          <a:endParaRPr lang="en-US"/>
        </a:p>
      </dgm:t>
    </dgm:pt>
    <dgm:pt modelId="{8EAB6E96-4321-4B3E-8BE0-E9FEA178215A}" type="sibTrans" cxnId="{1E485324-DA3E-4D14-9BA9-15435E318534}">
      <dgm:prSet/>
      <dgm:spPr/>
      <dgm:t>
        <a:bodyPr/>
        <a:lstStyle/>
        <a:p>
          <a:endParaRPr lang="en-US"/>
        </a:p>
      </dgm:t>
    </dgm:pt>
    <dgm:pt modelId="{21D14CA5-85BA-412E-A149-469DEF3DD576}">
      <dgm:prSet phldrT="[Text]"/>
      <dgm:spPr/>
      <dgm:t>
        <a:bodyPr/>
        <a:lstStyle/>
        <a:p>
          <a:r>
            <a:rPr lang="en-US" dirty="0" smtClean="0">
              <a:latin typeface="Times New Roman" panose="02020603050405020304" pitchFamily="18" charset="0"/>
              <a:cs typeface="Times New Roman" panose="02020603050405020304" pitchFamily="18" charset="0"/>
            </a:rPr>
            <a:t>Adapt Schedule</a:t>
          </a:r>
          <a:endParaRPr lang="en-US" dirty="0">
            <a:latin typeface="Times New Roman" panose="02020603050405020304" pitchFamily="18" charset="0"/>
            <a:cs typeface="Times New Roman" panose="02020603050405020304" pitchFamily="18" charset="0"/>
          </a:endParaRPr>
        </a:p>
      </dgm:t>
    </dgm:pt>
    <dgm:pt modelId="{8783BA18-333B-44F2-BBE2-BBD1DE4C6F60}" type="parTrans" cxnId="{DC18ABC7-E11E-4ACB-959D-A25BC3B1E6DF}">
      <dgm:prSet/>
      <dgm:spPr/>
      <dgm:t>
        <a:bodyPr/>
        <a:lstStyle/>
        <a:p>
          <a:endParaRPr lang="en-US"/>
        </a:p>
      </dgm:t>
    </dgm:pt>
    <dgm:pt modelId="{AA6B2152-797F-418B-AF69-0661EDBEBB75}" type="sibTrans" cxnId="{DC18ABC7-E11E-4ACB-959D-A25BC3B1E6DF}">
      <dgm:prSet/>
      <dgm:spPr/>
      <dgm:t>
        <a:bodyPr/>
        <a:lstStyle/>
        <a:p>
          <a:endParaRPr lang="en-US"/>
        </a:p>
      </dgm:t>
    </dgm:pt>
    <dgm:pt modelId="{1FB0E68C-781A-4350-AFE4-6D9058DDC0E1}">
      <dgm:prSet phldrT="[Text]"/>
      <dgm:spPr/>
      <dgm:t>
        <a:bodyPr/>
        <a:lstStyle/>
        <a:p>
          <a:r>
            <a:rPr lang="en-US" dirty="0" smtClean="0">
              <a:latin typeface="Times New Roman" panose="02020603050405020304" pitchFamily="18" charset="0"/>
              <a:cs typeface="Times New Roman" panose="02020603050405020304" pitchFamily="18" charset="0"/>
            </a:rPr>
            <a:t>Adapt Materials and Toys</a:t>
          </a:r>
          <a:endParaRPr lang="en-US" dirty="0">
            <a:latin typeface="Times New Roman" panose="02020603050405020304" pitchFamily="18" charset="0"/>
            <a:cs typeface="Times New Roman" panose="02020603050405020304" pitchFamily="18" charset="0"/>
          </a:endParaRPr>
        </a:p>
      </dgm:t>
    </dgm:pt>
    <dgm:pt modelId="{BFBBE3A0-3B93-46DE-998A-441149E2E01F}" type="parTrans" cxnId="{723E9C98-AA38-4229-B644-F31B3174534F}">
      <dgm:prSet/>
      <dgm:spPr/>
      <dgm:t>
        <a:bodyPr/>
        <a:lstStyle/>
        <a:p>
          <a:endParaRPr lang="en-US"/>
        </a:p>
      </dgm:t>
    </dgm:pt>
    <dgm:pt modelId="{B2DE29A5-1A2F-467C-8F07-C15FEC8E7D0C}" type="sibTrans" cxnId="{723E9C98-AA38-4229-B644-F31B3174534F}">
      <dgm:prSet/>
      <dgm:spPr/>
      <dgm:t>
        <a:bodyPr/>
        <a:lstStyle/>
        <a:p>
          <a:endParaRPr lang="en-US"/>
        </a:p>
      </dgm:t>
    </dgm:pt>
    <dgm:pt modelId="{CAB8DD4A-E3F3-4C65-897E-65090E30E9B4}">
      <dgm:prSet phldrT="[Text]"/>
      <dgm:spPr/>
      <dgm:t>
        <a:bodyPr/>
        <a:lstStyle/>
        <a:p>
          <a:r>
            <a:rPr lang="en-US" dirty="0" smtClean="0">
              <a:latin typeface="Times New Roman" panose="02020603050405020304" pitchFamily="18" charset="0"/>
              <a:cs typeface="Times New Roman" panose="02020603050405020304" pitchFamily="18" charset="0"/>
            </a:rPr>
            <a:t>Adapt Requirements or Instructions </a:t>
          </a:r>
          <a:endParaRPr lang="en-US" dirty="0">
            <a:latin typeface="Times New Roman" panose="02020603050405020304" pitchFamily="18" charset="0"/>
            <a:cs typeface="Times New Roman" panose="02020603050405020304" pitchFamily="18" charset="0"/>
          </a:endParaRPr>
        </a:p>
      </dgm:t>
    </dgm:pt>
    <dgm:pt modelId="{0A7A05DE-0B7A-4275-AB76-CCA34485E4A2}" type="parTrans" cxnId="{CF8DAE93-3135-4E5C-AA28-E8B2FFCAFDB3}">
      <dgm:prSet/>
      <dgm:spPr/>
      <dgm:t>
        <a:bodyPr/>
        <a:lstStyle/>
        <a:p>
          <a:endParaRPr lang="en-US"/>
        </a:p>
      </dgm:t>
    </dgm:pt>
    <dgm:pt modelId="{5A9D0E37-350D-437B-9935-E61B884408B3}" type="sibTrans" cxnId="{CF8DAE93-3135-4E5C-AA28-E8B2FFCAFDB3}">
      <dgm:prSet/>
      <dgm:spPr/>
      <dgm:t>
        <a:bodyPr/>
        <a:lstStyle/>
        <a:p>
          <a:endParaRPr lang="en-US"/>
        </a:p>
      </dgm:t>
    </dgm:pt>
    <dgm:pt modelId="{5831BD3D-5333-4798-9A6D-D8C44F418644}" type="pres">
      <dgm:prSet presAssocID="{00F7466B-0587-4D8B-BDCD-CDF4F9E12BC9}" presName="cycle" presStyleCnt="0">
        <dgm:presLayoutVars>
          <dgm:dir/>
          <dgm:resizeHandles val="exact"/>
        </dgm:presLayoutVars>
      </dgm:prSet>
      <dgm:spPr/>
      <dgm:t>
        <a:bodyPr/>
        <a:lstStyle/>
        <a:p>
          <a:endParaRPr lang="en-US"/>
        </a:p>
      </dgm:t>
    </dgm:pt>
    <dgm:pt modelId="{0671730E-7A38-4E73-B954-F3026119325D}" type="pres">
      <dgm:prSet presAssocID="{2387DB9A-DA21-487F-84FE-0C7F17F71355}" presName="node" presStyleLbl="node1" presStyleIdx="0" presStyleCnt="4">
        <dgm:presLayoutVars>
          <dgm:bulletEnabled val="1"/>
        </dgm:presLayoutVars>
      </dgm:prSet>
      <dgm:spPr/>
      <dgm:t>
        <a:bodyPr/>
        <a:lstStyle/>
        <a:p>
          <a:endParaRPr lang="en-US"/>
        </a:p>
      </dgm:t>
    </dgm:pt>
    <dgm:pt modelId="{67AE35CA-8EE4-40D5-B40B-2CFAABD90CEF}" type="pres">
      <dgm:prSet presAssocID="{2387DB9A-DA21-487F-84FE-0C7F17F71355}" presName="spNode" presStyleCnt="0"/>
      <dgm:spPr/>
    </dgm:pt>
    <dgm:pt modelId="{61906D91-732D-4584-B60E-54BB5DF216E2}" type="pres">
      <dgm:prSet presAssocID="{8EAB6E96-4321-4B3E-8BE0-E9FEA178215A}" presName="sibTrans" presStyleLbl="sibTrans1D1" presStyleIdx="0" presStyleCnt="4"/>
      <dgm:spPr/>
      <dgm:t>
        <a:bodyPr/>
        <a:lstStyle/>
        <a:p>
          <a:endParaRPr lang="en-US"/>
        </a:p>
      </dgm:t>
    </dgm:pt>
    <dgm:pt modelId="{3E18096D-80E8-4B64-9264-F21C36944EE6}" type="pres">
      <dgm:prSet presAssocID="{21D14CA5-85BA-412E-A149-469DEF3DD576}" presName="node" presStyleLbl="node1" presStyleIdx="1" presStyleCnt="4">
        <dgm:presLayoutVars>
          <dgm:bulletEnabled val="1"/>
        </dgm:presLayoutVars>
      </dgm:prSet>
      <dgm:spPr/>
      <dgm:t>
        <a:bodyPr/>
        <a:lstStyle/>
        <a:p>
          <a:endParaRPr lang="en-US"/>
        </a:p>
      </dgm:t>
    </dgm:pt>
    <dgm:pt modelId="{473E2D3C-8082-4ADC-B6A8-B41AD70A17D9}" type="pres">
      <dgm:prSet presAssocID="{21D14CA5-85BA-412E-A149-469DEF3DD576}" presName="spNode" presStyleCnt="0"/>
      <dgm:spPr/>
    </dgm:pt>
    <dgm:pt modelId="{74E4CD85-5E6B-4EF3-93B4-45B427BEB1AE}" type="pres">
      <dgm:prSet presAssocID="{AA6B2152-797F-418B-AF69-0661EDBEBB75}" presName="sibTrans" presStyleLbl="sibTrans1D1" presStyleIdx="1" presStyleCnt="4"/>
      <dgm:spPr/>
      <dgm:t>
        <a:bodyPr/>
        <a:lstStyle/>
        <a:p>
          <a:endParaRPr lang="en-US"/>
        </a:p>
      </dgm:t>
    </dgm:pt>
    <dgm:pt modelId="{1D86A5FF-0606-4CD3-B929-EAAE02E6C9D4}" type="pres">
      <dgm:prSet presAssocID="{1FB0E68C-781A-4350-AFE4-6D9058DDC0E1}" presName="node" presStyleLbl="node1" presStyleIdx="2" presStyleCnt="4">
        <dgm:presLayoutVars>
          <dgm:bulletEnabled val="1"/>
        </dgm:presLayoutVars>
      </dgm:prSet>
      <dgm:spPr/>
      <dgm:t>
        <a:bodyPr/>
        <a:lstStyle/>
        <a:p>
          <a:endParaRPr lang="en-US"/>
        </a:p>
      </dgm:t>
    </dgm:pt>
    <dgm:pt modelId="{60F24C39-65B6-4FE2-8B2F-3A9EB4B52E3C}" type="pres">
      <dgm:prSet presAssocID="{1FB0E68C-781A-4350-AFE4-6D9058DDC0E1}" presName="spNode" presStyleCnt="0"/>
      <dgm:spPr/>
    </dgm:pt>
    <dgm:pt modelId="{2CE512E3-B75F-4C41-91DB-C5ECC28AF968}" type="pres">
      <dgm:prSet presAssocID="{B2DE29A5-1A2F-467C-8F07-C15FEC8E7D0C}" presName="sibTrans" presStyleLbl="sibTrans1D1" presStyleIdx="2" presStyleCnt="4"/>
      <dgm:spPr/>
      <dgm:t>
        <a:bodyPr/>
        <a:lstStyle/>
        <a:p>
          <a:endParaRPr lang="en-US"/>
        </a:p>
      </dgm:t>
    </dgm:pt>
    <dgm:pt modelId="{B50D57DC-95D7-4839-ACB3-853201A29530}" type="pres">
      <dgm:prSet presAssocID="{CAB8DD4A-E3F3-4C65-897E-65090E30E9B4}" presName="node" presStyleLbl="node1" presStyleIdx="3" presStyleCnt="4">
        <dgm:presLayoutVars>
          <dgm:bulletEnabled val="1"/>
        </dgm:presLayoutVars>
      </dgm:prSet>
      <dgm:spPr/>
      <dgm:t>
        <a:bodyPr/>
        <a:lstStyle/>
        <a:p>
          <a:endParaRPr lang="en-US"/>
        </a:p>
      </dgm:t>
    </dgm:pt>
    <dgm:pt modelId="{5524295D-46FB-47C4-8A4C-B15BEBEBA8B7}" type="pres">
      <dgm:prSet presAssocID="{CAB8DD4A-E3F3-4C65-897E-65090E30E9B4}" presName="spNode" presStyleCnt="0"/>
      <dgm:spPr/>
    </dgm:pt>
    <dgm:pt modelId="{109B35F1-DC07-41C5-B867-D53AB83AB242}" type="pres">
      <dgm:prSet presAssocID="{5A9D0E37-350D-437B-9935-E61B884408B3}" presName="sibTrans" presStyleLbl="sibTrans1D1" presStyleIdx="3" presStyleCnt="4"/>
      <dgm:spPr/>
      <dgm:t>
        <a:bodyPr/>
        <a:lstStyle/>
        <a:p>
          <a:endParaRPr lang="en-US"/>
        </a:p>
      </dgm:t>
    </dgm:pt>
  </dgm:ptLst>
  <dgm:cxnLst>
    <dgm:cxn modelId="{C20E862D-E0DB-42D6-BB4C-6F09180BFEE3}" type="presOf" srcId="{AA6B2152-797F-418B-AF69-0661EDBEBB75}" destId="{74E4CD85-5E6B-4EF3-93B4-45B427BEB1AE}" srcOrd="0" destOrd="0" presId="urn:microsoft.com/office/officeart/2005/8/layout/cycle6"/>
    <dgm:cxn modelId="{1E485324-DA3E-4D14-9BA9-15435E318534}" srcId="{00F7466B-0587-4D8B-BDCD-CDF4F9E12BC9}" destId="{2387DB9A-DA21-487F-84FE-0C7F17F71355}" srcOrd="0" destOrd="0" parTransId="{EBD411C9-8A0F-45CD-8C9F-1EC09749B733}" sibTransId="{8EAB6E96-4321-4B3E-8BE0-E9FEA178215A}"/>
    <dgm:cxn modelId="{01DE8350-CEF4-439E-B9F6-292FE042BCDC}" type="presOf" srcId="{2387DB9A-DA21-487F-84FE-0C7F17F71355}" destId="{0671730E-7A38-4E73-B954-F3026119325D}" srcOrd="0" destOrd="0" presId="urn:microsoft.com/office/officeart/2005/8/layout/cycle6"/>
    <dgm:cxn modelId="{08EE8679-9449-4A02-8559-901F9C0164F9}" type="presOf" srcId="{21D14CA5-85BA-412E-A149-469DEF3DD576}" destId="{3E18096D-80E8-4B64-9264-F21C36944EE6}" srcOrd="0" destOrd="0" presId="urn:microsoft.com/office/officeart/2005/8/layout/cycle6"/>
    <dgm:cxn modelId="{E106DB7D-7F0E-453E-89FF-E7B97253B417}" type="presOf" srcId="{1FB0E68C-781A-4350-AFE4-6D9058DDC0E1}" destId="{1D86A5FF-0606-4CD3-B929-EAAE02E6C9D4}" srcOrd="0" destOrd="0" presId="urn:microsoft.com/office/officeart/2005/8/layout/cycle6"/>
    <dgm:cxn modelId="{12D5E067-72AA-481B-9BE4-075ED1C6F3C7}" type="presOf" srcId="{B2DE29A5-1A2F-467C-8F07-C15FEC8E7D0C}" destId="{2CE512E3-B75F-4C41-91DB-C5ECC28AF968}" srcOrd="0" destOrd="0" presId="urn:microsoft.com/office/officeart/2005/8/layout/cycle6"/>
    <dgm:cxn modelId="{1F0198B8-E1EF-493B-A4D0-E2A021A888FA}" type="presOf" srcId="{5A9D0E37-350D-437B-9935-E61B884408B3}" destId="{109B35F1-DC07-41C5-B867-D53AB83AB242}" srcOrd="0" destOrd="0" presId="urn:microsoft.com/office/officeart/2005/8/layout/cycle6"/>
    <dgm:cxn modelId="{7C74A2E9-C09A-4350-8805-64796E9E519D}" type="presOf" srcId="{00F7466B-0587-4D8B-BDCD-CDF4F9E12BC9}" destId="{5831BD3D-5333-4798-9A6D-D8C44F418644}" srcOrd="0" destOrd="0" presId="urn:microsoft.com/office/officeart/2005/8/layout/cycle6"/>
    <dgm:cxn modelId="{A3A0089B-DE18-406B-B956-479389446B75}" type="presOf" srcId="{8EAB6E96-4321-4B3E-8BE0-E9FEA178215A}" destId="{61906D91-732D-4584-B60E-54BB5DF216E2}" srcOrd="0" destOrd="0" presId="urn:microsoft.com/office/officeart/2005/8/layout/cycle6"/>
    <dgm:cxn modelId="{723E9C98-AA38-4229-B644-F31B3174534F}" srcId="{00F7466B-0587-4D8B-BDCD-CDF4F9E12BC9}" destId="{1FB0E68C-781A-4350-AFE4-6D9058DDC0E1}" srcOrd="2" destOrd="0" parTransId="{BFBBE3A0-3B93-46DE-998A-441149E2E01F}" sibTransId="{B2DE29A5-1A2F-467C-8F07-C15FEC8E7D0C}"/>
    <dgm:cxn modelId="{C5C168BC-1104-4AB5-A60A-F7AA102E743E}" type="presOf" srcId="{CAB8DD4A-E3F3-4C65-897E-65090E30E9B4}" destId="{B50D57DC-95D7-4839-ACB3-853201A29530}" srcOrd="0" destOrd="0" presId="urn:microsoft.com/office/officeart/2005/8/layout/cycle6"/>
    <dgm:cxn modelId="{CF8DAE93-3135-4E5C-AA28-E8B2FFCAFDB3}" srcId="{00F7466B-0587-4D8B-BDCD-CDF4F9E12BC9}" destId="{CAB8DD4A-E3F3-4C65-897E-65090E30E9B4}" srcOrd="3" destOrd="0" parTransId="{0A7A05DE-0B7A-4275-AB76-CCA34485E4A2}" sibTransId="{5A9D0E37-350D-437B-9935-E61B884408B3}"/>
    <dgm:cxn modelId="{DC18ABC7-E11E-4ACB-959D-A25BC3B1E6DF}" srcId="{00F7466B-0587-4D8B-BDCD-CDF4F9E12BC9}" destId="{21D14CA5-85BA-412E-A149-469DEF3DD576}" srcOrd="1" destOrd="0" parTransId="{8783BA18-333B-44F2-BBE2-BBD1DE4C6F60}" sibTransId="{AA6B2152-797F-418B-AF69-0661EDBEBB75}"/>
    <dgm:cxn modelId="{CC106CF4-1F56-468E-84AC-491E6A6A8901}" type="presParOf" srcId="{5831BD3D-5333-4798-9A6D-D8C44F418644}" destId="{0671730E-7A38-4E73-B954-F3026119325D}" srcOrd="0" destOrd="0" presId="urn:microsoft.com/office/officeart/2005/8/layout/cycle6"/>
    <dgm:cxn modelId="{DC56AACC-EF55-4184-ABAE-39F89CD9DF01}" type="presParOf" srcId="{5831BD3D-5333-4798-9A6D-D8C44F418644}" destId="{67AE35CA-8EE4-40D5-B40B-2CFAABD90CEF}" srcOrd="1" destOrd="0" presId="urn:microsoft.com/office/officeart/2005/8/layout/cycle6"/>
    <dgm:cxn modelId="{3D8246F9-9457-4B35-9819-705A1CCE2BF4}" type="presParOf" srcId="{5831BD3D-5333-4798-9A6D-D8C44F418644}" destId="{61906D91-732D-4584-B60E-54BB5DF216E2}" srcOrd="2" destOrd="0" presId="urn:microsoft.com/office/officeart/2005/8/layout/cycle6"/>
    <dgm:cxn modelId="{5CCDB020-E5BD-4687-B5E1-7A1E4B996608}" type="presParOf" srcId="{5831BD3D-5333-4798-9A6D-D8C44F418644}" destId="{3E18096D-80E8-4B64-9264-F21C36944EE6}" srcOrd="3" destOrd="0" presId="urn:microsoft.com/office/officeart/2005/8/layout/cycle6"/>
    <dgm:cxn modelId="{AE5ACC35-8DD1-4CBA-893E-F84D7256BB82}" type="presParOf" srcId="{5831BD3D-5333-4798-9A6D-D8C44F418644}" destId="{473E2D3C-8082-4ADC-B6A8-B41AD70A17D9}" srcOrd="4" destOrd="0" presId="urn:microsoft.com/office/officeart/2005/8/layout/cycle6"/>
    <dgm:cxn modelId="{9344ED26-26CC-418A-BA11-085E682A4AD6}" type="presParOf" srcId="{5831BD3D-5333-4798-9A6D-D8C44F418644}" destId="{74E4CD85-5E6B-4EF3-93B4-45B427BEB1AE}" srcOrd="5" destOrd="0" presId="urn:microsoft.com/office/officeart/2005/8/layout/cycle6"/>
    <dgm:cxn modelId="{A747AA41-82D1-45F4-A03A-4AD735811CAF}" type="presParOf" srcId="{5831BD3D-5333-4798-9A6D-D8C44F418644}" destId="{1D86A5FF-0606-4CD3-B929-EAAE02E6C9D4}" srcOrd="6" destOrd="0" presId="urn:microsoft.com/office/officeart/2005/8/layout/cycle6"/>
    <dgm:cxn modelId="{51A671F2-6300-4660-8FB4-4F492E2A2ADD}" type="presParOf" srcId="{5831BD3D-5333-4798-9A6D-D8C44F418644}" destId="{60F24C39-65B6-4FE2-8B2F-3A9EB4B52E3C}" srcOrd="7" destOrd="0" presId="urn:microsoft.com/office/officeart/2005/8/layout/cycle6"/>
    <dgm:cxn modelId="{55955BBD-B4EA-4C2F-9D6D-D2A968CB409F}" type="presParOf" srcId="{5831BD3D-5333-4798-9A6D-D8C44F418644}" destId="{2CE512E3-B75F-4C41-91DB-C5ECC28AF968}" srcOrd="8" destOrd="0" presId="urn:microsoft.com/office/officeart/2005/8/layout/cycle6"/>
    <dgm:cxn modelId="{B41FDCB1-338C-4D19-A8F4-E89E81DDEFD3}" type="presParOf" srcId="{5831BD3D-5333-4798-9A6D-D8C44F418644}" destId="{B50D57DC-95D7-4839-ACB3-853201A29530}" srcOrd="9" destOrd="0" presId="urn:microsoft.com/office/officeart/2005/8/layout/cycle6"/>
    <dgm:cxn modelId="{F63A97D7-3342-48E1-8A27-95BD31099E7F}" type="presParOf" srcId="{5831BD3D-5333-4798-9A6D-D8C44F418644}" destId="{5524295D-46FB-47C4-8A4C-B15BEBEBA8B7}" srcOrd="10" destOrd="0" presId="urn:microsoft.com/office/officeart/2005/8/layout/cycle6"/>
    <dgm:cxn modelId="{65910A53-1240-4B2D-94AD-7A21DB93D078}" type="presParOf" srcId="{5831BD3D-5333-4798-9A6D-D8C44F418644}" destId="{109B35F1-DC07-41C5-B867-D53AB83AB242}" srcOrd="11"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71730E-7A38-4E73-B954-F3026119325D}">
      <dsp:nvSpPr>
        <dsp:cNvPr id="0" name=""/>
        <dsp:cNvSpPr/>
      </dsp:nvSpPr>
      <dsp:spPr>
        <a:xfrm>
          <a:off x="2868413" y="502"/>
          <a:ext cx="1982635" cy="1288712"/>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latin typeface="Times New Roman" panose="02020603050405020304" pitchFamily="18" charset="0"/>
              <a:cs typeface="Times New Roman" panose="02020603050405020304" pitchFamily="18" charset="0"/>
            </a:rPr>
            <a:t>Environmental Accommodations </a:t>
          </a:r>
          <a:endParaRPr lang="en-US" sz="1900" kern="1200" dirty="0">
            <a:latin typeface="Times New Roman" panose="02020603050405020304" pitchFamily="18" charset="0"/>
            <a:cs typeface="Times New Roman" panose="02020603050405020304" pitchFamily="18" charset="0"/>
          </a:endParaRPr>
        </a:p>
      </dsp:txBody>
      <dsp:txXfrm>
        <a:off x="2931323" y="63412"/>
        <a:ext cx="1856815" cy="1162892"/>
      </dsp:txXfrm>
    </dsp:sp>
    <dsp:sp modelId="{61906D91-732D-4584-B60E-54BB5DF216E2}">
      <dsp:nvSpPr>
        <dsp:cNvPr id="0" name=""/>
        <dsp:cNvSpPr/>
      </dsp:nvSpPr>
      <dsp:spPr>
        <a:xfrm>
          <a:off x="1732106" y="644858"/>
          <a:ext cx="4255248" cy="4255248"/>
        </a:xfrm>
        <a:custGeom>
          <a:avLst/>
          <a:gdLst/>
          <a:ahLst/>
          <a:cxnLst/>
          <a:rect l="0" t="0" r="0" b="0"/>
          <a:pathLst>
            <a:path>
              <a:moveTo>
                <a:pt x="3133200" y="252630"/>
              </a:moveTo>
              <a:arcTo wR="2127624" hR="2127624" stAng="17892304" swAng="2623865"/>
            </a:path>
          </a:pathLst>
        </a:cu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E18096D-80E8-4B64-9264-F21C36944EE6}">
      <dsp:nvSpPr>
        <dsp:cNvPr id="0" name=""/>
        <dsp:cNvSpPr/>
      </dsp:nvSpPr>
      <dsp:spPr>
        <a:xfrm>
          <a:off x="4996037" y="2128126"/>
          <a:ext cx="1982635" cy="1288712"/>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latin typeface="Times New Roman" panose="02020603050405020304" pitchFamily="18" charset="0"/>
              <a:cs typeface="Times New Roman" panose="02020603050405020304" pitchFamily="18" charset="0"/>
            </a:rPr>
            <a:t>Adapt Schedule</a:t>
          </a:r>
          <a:endParaRPr lang="en-US" sz="1900" kern="1200" dirty="0">
            <a:latin typeface="Times New Roman" panose="02020603050405020304" pitchFamily="18" charset="0"/>
            <a:cs typeface="Times New Roman" panose="02020603050405020304" pitchFamily="18" charset="0"/>
          </a:endParaRPr>
        </a:p>
      </dsp:txBody>
      <dsp:txXfrm>
        <a:off x="5058947" y="2191036"/>
        <a:ext cx="1856815" cy="1162892"/>
      </dsp:txXfrm>
    </dsp:sp>
    <dsp:sp modelId="{74E4CD85-5E6B-4EF3-93B4-45B427BEB1AE}">
      <dsp:nvSpPr>
        <dsp:cNvPr id="0" name=""/>
        <dsp:cNvSpPr/>
      </dsp:nvSpPr>
      <dsp:spPr>
        <a:xfrm>
          <a:off x="1732106" y="644858"/>
          <a:ext cx="4255248" cy="4255248"/>
        </a:xfrm>
        <a:custGeom>
          <a:avLst/>
          <a:gdLst/>
          <a:ahLst/>
          <a:cxnLst/>
          <a:rect l="0" t="0" r="0" b="0"/>
          <a:pathLst>
            <a:path>
              <a:moveTo>
                <a:pt x="4150381" y="2787350"/>
              </a:moveTo>
              <a:arcTo wR="2127624" hR="2127624" stAng="1083831" swAng="2623865"/>
            </a:path>
          </a:pathLst>
        </a:cu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D86A5FF-0606-4CD3-B929-EAAE02E6C9D4}">
      <dsp:nvSpPr>
        <dsp:cNvPr id="0" name=""/>
        <dsp:cNvSpPr/>
      </dsp:nvSpPr>
      <dsp:spPr>
        <a:xfrm>
          <a:off x="2868413" y="4255750"/>
          <a:ext cx="1982635" cy="1288712"/>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latin typeface="Times New Roman" panose="02020603050405020304" pitchFamily="18" charset="0"/>
              <a:cs typeface="Times New Roman" panose="02020603050405020304" pitchFamily="18" charset="0"/>
            </a:rPr>
            <a:t>Adapt Materials and Toys</a:t>
          </a:r>
          <a:endParaRPr lang="en-US" sz="1900" kern="1200" dirty="0">
            <a:latin typeface="Times New Roman" panose="02020603050405020304" pitchFamily="18" charset="0"/>
            <a:cs typeface="Times New Roman" panose="02020603050405020304" pitchFamily="18" charset="0"/>
          </a:endParaRPr>
        </a:p>
      </dsp:txBody>
      <dsp:txXfrm>
        <a:off x="2931323" y="4318660"/>
        <a:ext cx="1856815" cy="1162892"/>
      </dsp:txXfrm>
    </dsp:sp>
    <dsp:sp modelId="{2CE512E3-B75F-4C41-91DB-C5ECC28AF968}">
      <dsp:nvSpPr>
        <dsp:cNvPr id="0" name=""/>
        <dsp:cNvSpPr/>
      </dsp:nvSpPr>
      <dsp:spPr>
        <a:xfrm>
          <a:off x="1732106" y="644858"/>
          <a:ext cx="4255248" cy="4255248"/>
        </a:xfrm>
        <a:custGeom>
          <a:avLst/>
          <a:gdLst/>
          <a:ahLst/>
          <a:cxnLst/>
          <a:rect l="0" t="0" r="0" b="0"/>
          <a:pathLst>
            <a:path>
              <a:moveTo>
                <a:pt x="1122048" y="4002618"/>
              </a:moveTo>
              <a:arcTo wR="2127624" hR="2127624" stAng="7092304" swAng="2623865"/>
            </a:path>
          </a:pathLst>
        </a:cu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50D57DC-95D7-4839-ACB3-853201A29530}">
      <dsp:nvSpPr>
        <dsp:cNvPr id="0" name=""/>
        <dsp:cNvSpPr/>
      </dsp:nvSpPr>
      <dsp:spPr>
        <a:xfrm>
          <a:off x="740788" y="2128126"/>
          <a:ext cx="1982635" cy="1288712"/>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latin typeface="Times New Roman" panose="02020603050405020304" pitchFamily="18" charset="0"/>
              <a:cs typeface="Times New Roman" panose="02020603050405020304" pitchFamily="18" charset="0"/>
            </a:rPr>
            <a:t>Adapt Requirements or Instructions </a:t>
          </a:r>
          <a:endParaRPr lang="en-US" sz="1900" kern="1200" dirty="0">
            <a:latin typeface="Times New Roman" panose="02020603050405020304" pitchFamily="18" charset="0"/>
            <a:cs typeface="Times New Roman" panose="02020603050405020304" pitchFamily="18" charset="0"/>
          </a:endParaRPr>
        </a:p>
      </dsp:txBody>
      <dsp:txXfrm>
        <a:off x="803698" y="2191036"/>
        <a:ext cx="1856815" cy="1162892"/>
      </dsp:txXfrm>
    </dsp:sp>
    <dsp:sp modelId="{109B35F1-DC07-41C5-B867-D53AB83AB242}">
      <dsp:nvSpPr>
        <dsp:cNvPr id="0" name=""/>
        <dsp:cNvSpPr/>
      </dsp:nvSpPr>
      <dsp:spPr>
        <a:xfrm>
          <a:off x="1732106" y="644858"/>
          <a:ext cx="4255248" cy="4255248"/>
        </a:xfrm>
        <a:custGeom>
          <a:avLst/>
          <a:gdLst/>
          <a:ahLst/>
          <a:cxnLst/>
          <a:rect l="0" t="0" r="0" b="0"/>
          <a:pathLst>
            <a:path>
              <a:moveTo>
                <a:pt x="104867" y="1467897"/>
              </a:moveTo>
              <a:arcTo wR="2127624" hR="2127624" stAng="11883831" swAng="2623865"/>
            </a:path>
          </a:pathLst>
        </a:cu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330753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cde.videossc.com/archives/121615/Linking-DRDP-Curricula-and-Embedded-Instruction_December-2015.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cde.videossc.com/archives/121615/Linking-DRDP-Curricula-and-Embedded-Instruction_December-2015.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youtu.be/NqxXdmT82iQ"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youtu.be/zHGFQOoMcKw"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4de9ffa8ff_0_0:notes"/>
          <p:cNvSpPr txBox="1">
            <a:spLocks noGrp="1"/>
          </p:cNvSpPr>
          <p:nvPr>
            <p:ph type="sldNum" idx="12"/>
          </p:nvPr>
        </p:nvSpPr>
        <p:spPr>
          <a:xfrm>
            <a:off x="3970938" y="8829967"/>
            <a:ext cx="3037800" cy="466200"/>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a:t>
            </a:fld>
            <a:endParaRPr sz="1200" b="0" i="0" u="none" strike="noStrike" cap="none">
              <a:solidFill>
                <a:schemeClr val="dk1"/>
              </a:solidFill>
              <a:latin typeface="Arial"/>
              <a:ea typeface="Arial"/>
              <a:cs typeface="Arial"/>
              <a:sym typeface="Arial"/>
            </a:endParaRPr>
          </a:p>
        </p:txBody>
      </p:sp>
      <p:sp>
        <p:nvSpPr>
          <p:cNvPr id="149" name="Google Shape;149;g4de9ffa8ff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0" name="Google Shape;150;g4de9ffa8ff_0_0:notes"/>
          <p:cNvSpPr txBox="1">
            <a:spLocks noGrp="1"/>
          </p:cNvSpPr>
          <p:nvPr>
            <p:ph type="body" idx="1"/>
          </p:nvPr>
        </p:nvSpPr>
        <p:spPr>
          <a:xfrm>
            <a:off x="701040" y="4473893"/>
            <a:ext cx="5608200" cy="3660600"/>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r>
              <a:rPr lang="en-US" b="1" dirty="0">
                <a:latin typeface="Arial"/>
                <a:ea typeface="Arial"/>
                <a:cs typeface="Arial"/>
                <a:sym typeface="Arial"/>
              </a:rPr>
              <a:t>Note to presenter</a:t>
            </a:r>
            <a:r>
              <a:rPr lang="en-US" dirty="0">
                <a:latin typeface="Arial"/>
                <a:ea typeface="Arial"/>
                <a:cs typeface="Arial"/>
                <a:sym typeface="Arial"/>
              </a:rPr>
              <a:t>: This module can be changed to reflect the needs of your audience; save the presentation to a location </a:t>
            </a:r>
            <a:r>
              <a:rPr lang="en-US" dirty="0" smtClean="0">
                <a:latin typeface="Arial"/>
                <a:ea typeface="Arial"/>
                <a:cs typeface="Arial"/>
                <a:sym typeface="Arial"/>
              </a:rPr>
              <a:t>on </a:t>
            </a:r>
            <a:r>
              <a:rPr lang="en-US" dirty="0">
                <a:latin typeface="Arial"/>
                <a:ea typeface="Arial"/>
                <a:cs typeface="Arial"/>
                <a:sym typeface="Arial"/>
              </a:rPr>
              <a:t>your computer and make necessary changes.</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b="1" dirty="0" smtClean="0">
                <a:latin typeface="Arial"/>
                <a:ea typeface="Arial"/>
                <a:cs typeface="Arial"/>
                <a:sym typeface="Arial"/>
              </a:rPr>
              <a:t>** </a:t>
            </a:r>
            <a:r>
              <a:rPr lang="en-US" dirty="0" smtClean="0">
                <a:latin typeface="Arial"/>
                <a:ea typeface="Arial"/>
                <a:cs typeface="Arial"/>
                <a:sym typeface="Arial"/>
              </a:rPr>
              <a:t>Prior </a:t>
            </a:r>
            <a:r>
              <a:rPr lang="en-US" dirty="0">
                <a:latin typeface="Arial"/>
                <a:ea typeface="Arial"/>
                <a:cs typeface="Arial"/>
                <a:sym typeface="Arial"/>
              </a:rPr>
              <a:t>to presentation ask participants to bring a sample copy of their class/daily schedule and at least 3 sample IEP goals. </a:t>
            </a:r>
            <a:r>
              <a:rPr lang="en-US" dirty="0" smtClean="0">
                <a:latin typeface="Arial"/>
                <a:ea typeface="Arial"/>
                <a:cs typeface="Arial"/>
                <a:sym typeface="Arial"/>
              </a:rPr>
              <a:t>They </a:t>
            </a:r>
            <a:r>
              <a:rPr lang="en-US" dirty="0">
                <a:latin typeface="Arial"/>
                <a:ea typeface="Arial"/>
                <a:cs typeface="Arial"/>
                <a:sym typeface="Arial"/>
              </a:rPr>
              <a:t>will or can be incorporated in a future activity on a later slide.  </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 </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This module contains activities to promote participant involvement aimed at improving retention of information presented. To learn more about participant-centered training </a:t>
            </a:r>
            <a:r>
              <a:rPr lang="en-US" dirty="0" smtClean="0">
                <a:latin typeface="Arial"/>
                <a:ea typeface="Arial"/>
                <a:cs typeface="Arial"/>
                <a:sym typeface="Arial"/>
              </a:rPr>
              <a:t>strategies, </a:t>
            </a:r>
            <a:r>
              <a:rPr lang="en-US" dirty="0">
                <a:latin typeface="Arial"/>
                <a:ea typeface="Arial"/>
                <a:cs typeface="Arial"/>
                <a:sym typeface="Arial"/>
              </a:rPr>
              <a:t>please refer to: Pike, R. (2002). </a:t>
            </a:r>
            <a:r>
              <a:rPr lang="en-US" i="1" dirty="0">
                <a:latin typeface="Arial"/>
                <a:ea typeface="Arial"/>
                <a:cs typeface="Arial"/>
                <a:sym typeface="Arial"/>
              </a:rPr>
              <a:t>Creative teaching techniques handbook: Tips, tactics, and </a:t>
            </a:r>
            <a:r>
              <a:rPr lang="en-US" i="1" dirty="0" smtClean="0">
                <a:latin typeface="Arial"/>
                <a:ea typeface="Arial"/>
                <a:cs typeface="Arial"/>
                <a:sym typeface="Arial"/>
              </a:rPr>
              <a:t>how-</a:t>
            </a:r>
            <a:r>
              <a:rPr lang="en-US" i="1" dirty="0" err="1" smtClean="0">
                <a:latin typeface="Arial"/>
                <a:ea typeface="Arial"/>
                <a:cs typeface="Arial"/>
                <a:sym typeface="Arial"/>
              </a:rPr>
              <a:t>tos</a:t>
            </a:r>
            <a:r>
              <a:rPr lang="en-US" i="1" dirty="0" smtClean="0">
                <a:latin typeface="Arial"/>
                <a:ea typeface="Arial"/>
                <a:cs typeface="Arial"/>
                <a:sym typeface="Arial"/>
              </a:rPr>
              <a:t> </a:t>
            </a:r>
            <a:r>
              <a:rPr lang="en-US" i="1" dirty="0">
                <a:latin typeface="Arial"/>
                <a:ea typeface="Arial"/>
                <a:cs typeface="Arial"/>
                <a:sym typeface="Arial"/>
              </a:rPr>
              <a:t>for delivering effective training </a:t>
            </a:r>
            <a:r>
              <a:rPr lang="en-US" dirty="0">
                <a:latin typeface="Arial"/>
                <a:ea typeface="Arial"/>
                <a:cs typeface="Arial"/>
                <a:sym typeface="Arial"/>
              </a:rPr>
              <a:t>(3</a:t>
            </a:r>
            <a:r>
              <a:rPr lang="en-US" baseline="30000" dirty="0">
                <a:latin typeface="Arial"/>
                <a:ea typeface="Arial"/>
                <a:cs typeface="Arial"/>
                <a:sym typeface="Arial"/>
              </a:rPr>
              <a:t>rd</a:t>
            </a:r>
            <a:r>
              <a:rPr lang="en-US" dirty="0">
                <a:latin typeface="Arial"/>
                <a:ea typeface="Arial"/>
                <a:cs typeface="Arial"/>
                <a:sym typeface="Arial"/>
              </a:rPr>
              <a:t> ed.). Amherst, MA: HRD Press. Or visit the Web site at www.bobpikegroup.com.</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endParaRPr b="1" i="1" dirty="0">
              <a:latin typeface="Arial"/>
              <a:ea typeface="Arial"/>
              <a:cs typeface="Arial"/>
              <a:sym typeface="Arial"/>
            </a:endParaRPr>
          </a:p>
        </p:txBody>
      </p:sp>
    </p:spTree>
    <p:extLst>
      <p:ext uri="{BB962C8B-B14F-4D97-AF65-F5344CB8AC3E}">
        <p14:creationId xmlns:p14="http://schemas.microsoft.com/office/powerpoint/2010/main" val="3333073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dirty="0" smtClean="0">
                <a:latin typeface="Arial"/>
                <a:ea typeface="Arial"/>
                <a:cs typeface="Arial"/>
                <a:sym typeface="Arial"/>
              </a:rPr>
              <a:t> </a:t>
            </a:r>
            <a:endParaRPr dirty="0">
              <a:latin typeface="Arial"/>
              <a:ea typeface="Arial"/>
              <a:cs typeface="Arial"/>
              <a:sym typeface="Arial"/>
            </a:endParaRPr>
          </a:p>
        </p:txBody>
      </p:sp>
      <p:sp>
        <p:nvSpPr>
          <p:cNvPr id="224" name="Google Shape;224;p9: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433834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4cad3e9be5_1_264:notes"/>
          <p:cNvSpPr txBox="1">
            <a:spLocks noGrp="1"/>
          </p:cNvSpPr>
          <p:nvPr>
            <p:ph type="sldNum" idx="12"/>
          </p:nvPr>
        </p:nvSpPr>
        <p:spPr>
          <a:xfrm>
            <a:off x="3970938" y="8829967"/>
            <a:ext cx="3037800" cy="466200"/>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12</a:t>
            </a:fld>
            <a:endParaRPr sz="1200" b="0" i="0" u="none" strike="noStrike" cap="none">
              <a:solidFill>
                <a:schemeClr val="dk1"/>
              </a:solidFill>
              <a:latin typeface="Arial"/>
              <a:ea typeface="Arial"/>
              <a:cs typeface="Arial"/>
              <a:sym typeface="Arial"/>
            </a:endParaRPr>
          </a:p>
        </p:txBody>
      </p:sp>
      <p:sp>
        <p:nvSpPr>
          <p:cNvPr id="231" name="Google Shape;231;g4cad3e9be5_1_26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2" name="Google Shape;232;g4cad3e9be5_1_264:notes"/>
          <p:cNvSpPr txBox="1">
            <a:spLocks noGrp="1"/>
          </p:cNvSpPr>
          <p:nvPr>
            <p:ph type="body" idx="1"/>
          </p:nvPr>
        </p:nvSpPr>
        <p:spPr>
          <a:xfrm>
            <a:off x="701040" y="4473893"/>
            <a:ext cx="5608200" cy="3660600"/>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r>
              <a:rPr lang="en-US" dirty="0" smtClean="0">
                <a:latin typeface="Arial"/>
                <a:ea typeface="Arial"/>
                <a:cs typeface="Arial"/>
                <a:sym typeface="Arial"/>
              </a:rPr>
              <a:t>We have </a:t>
            </a:r>
            <a:r>
              <a:rPr lang="en-US" dirty="0">
                <a:latin typeface="Arial"/>
                <a:ea typeface="Arial"/>
                <a:cs typeface="Arial"/>
                <a:sym typeface="Arial"/>
              </a:rPr>
              <a:t>just reviewed how to identify target learning objectives. </a:t>
            </a:r>
            <a:r>
              <a:rPr lang="en-US" dirty="0" smtClean="0">
                <a:latin typeface="Arial"/>
                <a:ea typeface="Arial"/>
                <a:cs typeface="Arial"/>
                <a:sym typeface="Arial"/>
              </a:rPr>
              <a:t>Before </a:t>
            </a:r>
            <a:r>
              <a:rPr lang="en-US" dirty="0">
                <a:latin typeface="Arial"/>
                <a:ea typeface="Arial"/>
                <a:cs typeface="Arial"/>
                <a:sym typeface="Arial"/>
              </a:rPr>
              <a:t>discussing how to embed them into daily </a:t>
            </a:r>
            <a:r>
              <a:rPr lang="en-US" dirty="0" smtClean="0">
                <a:latin typeface="Arial"/>
                <a:ea typeface="Arial"/>
                <a:cs typeface="Arial"/>
                <a:sym typeface="Arial"/>
              </a:rPr>
              <a:t>routines, </a:t>
            </a:r>
            <a:r>
              <a:rPr lang="en-US" dirty="0">
                <a:latin typeface="Arial"/>
                <a:ea typeface="Arial"/>
                <a:cs typeface="Arial"/>
                <a:sym typeface="Arial"/>
              </a:rPr>
              <a:t>we must ensure that the targeted goals are “functional” and can easily be taught within the activities, </a:t>
            </a:r>
            <a:r>
              <a:rPr lang="en-US" dirty="0" smtClean="0">
                <a:latin typeface="Arial"/>
                <a:ea typeface="Arial"/>
                <a:cs typeface="Arial"/>
                <a:sym typeface="Arial"/>
              </a:rPr>
              <a:t>routines, </a:t>
            </a:r>
            <a:r>
              <a:rPr lang="en-US" dirty="0">
                <a:latin typeface="Arial"/>
                <a:ea typeface="Arial"/>
                <a:cs typeface="Arial"/>
                <a:sym typeface="Arial"/>
              </a:rPr>
              <a:t>and </a:t>
            </a:r>
            <a:r>
              <a:rPr lang="en-US" dirty="0" smtClean="0">
                <a:latin typeface="Arial"/>
                <a:ea typeface="Arial"/>
                <a:cs typeface="Arial"/>
                <a:sym typeface="Arial"/>
              </a:rPr>
              <a:t>transitions </a:t>
            </a:r>
            <a:r>
              <a:rPr lang="en-US" dirty="0">
                <a:latin typeface="Arial"/>
                <a:ea typeface="Arial"/>
                <a:cs typeface="Arial"/>
                <a:sym typeface="Arial"/>
              </a:rPr>
              <a:t>of the day. </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smtClean="0">
                <a:latin typeface="Arial"/>
                <a:ea typeface="Arial"/>
                <a:cs typeface="Arial"/>
                <a:sym typeface="Arial"/>
              </a:rPr>
              <a:t>Target </a:t>
            </a:r>
            <a:r>
              <a:rPr lang="en-US" dirty="0">
                <a:latin typeface="Arial"/>
                <a:ea typeface="Arial"/>
                <a:cs typeface="Arial"/>
                <a:sym typeface="Arial"/>
              </a:rPr>
              <a:t>learning </a:t>
            </a:r>
            <a:r>
              <a:rPr lang="en-US" dirty="0" smtClean="0">
                <a:latin typeface="Arial"/>
                <a:ea typeface="Arial"/>
                <a:cs typeface="Arial"/>
                <a:sym typeface="Arial"/>
              </a:rPr>
              <a:t>objectives </a:t>
            </a:r>
            <a:r>
              <a:rPr lang="en-US" dirty="0">
                <a:latin typeface="Arial"/>
                <a:ea typeface="Arial"/>
                <a:cs typeface="Arial"/>
                <a:sym typeface="Arial"/>
              </a:rPr>
              <a:t>need to be written in a functional manner. </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There are five characteristics of functional </a:t>
            </a:r>
            <a:r>
              <a:rPr lang="en-US" dirty="0" smtClean="0">
                <a:latin typeface="Arial"/>
                <a:ea typeface="Arial"/>
                <a:cs typeface="Arial"/>
                <a:sym typeface="Arial"/>
              </a:rPr>
              <a:t>goals: </a:t>
            </a:r>
            <a:endParaRPr dirty="0">
              <a:latin typeface="Arial"/>
              <a:ea typeface="Arial"/>
              <a:cs typeface="Arial"/>
              <a:sym typeface="Arial"/>
            </a:endParaRPr>
          </a:p>
          <a:p>
            <a:pPr marL="457200" lvl="0" indent="-182880" algn="l" rtl="0">
              <a:spcBef>
                <a:spcPts val="0"/>
              </a:spcBef>
              <a:spcAft>
                <a:spcPts val="0"/>
              </a:spcAft>
              <a:buSzPct val="100000"/>
              <a:buAutoNum type="arabicPeriod"/>
            </a:pPr>
            <a:r>
              <a:rPr lang="en-US" dirty="0">
                <a:latin typeface="Arial"/>
                <a:ea typeface="Arial"/>
                <a:cs typeface="Arial"/>
                <a:sym typeface="Arial"/>
              </a:rPr>
              <a:t>Reflect concerns of the family</a:t>
            </a:r>
            <a:endParaRPr dirty="0">
              <a:latin typeface="Arial"/>
              <a:ea typeface="Arial"/>
              <a:cs typeface="Arial"/>
              <a:sym typeface="Arial"/>
            </a:endParaRPr>
          </a:p>
          <a:p>
            <a:pPr marL="457200" lvl="0" indent="-182880" algn="l" rtl="0">
              <a:spcBef>
                <a:spcPts val="0"/>
              </a:spcBef>
              <a:spcAft>
                <a:spcPts val="0"/>
              </a:spcAft>
              <a:buSzPct val="100000"/>
              <a:buAutoNum type="arabicPeriod"/>
            </a:pPr>
            <a:r>
              <a:rPr lang="en-US" dirty="0">
                <a:latin typeface="Arial"/>
                <a:ea typeface="Arial"/>
                <a:cs typeface="Arial"/>
                <a:sym typeface="Arial"/>
              </a:rPr>
              <a:t>Are “jargon free”</a:t>
            </a:r>
            <a:endParaRPr dirty="0">
              <a:latin typeface="Arial"/>
              <a:ea typeface="Arial"/>
              <a:cs typeface="Arial"/>
              <a:sym typeface="Arial"/>
            </a:endParaRPr>
          </a:p>
          <a:p>
            <a:pPr marL="457200" lvl="0" indent="-182880" algn="l" rtl="0">
              <a:spcBef>
                <a:spcPts val="0"/>
              </a:spcBef>
              <a:spcAft>
                <a:spcPts val="0"/>
              </a:spcAft>
              <a:buSzPct val="100000"/>
              <a:buAutoNum type="arabicPeriod"/>
            </a:pPr>
            <a:r>
              <a:rPr lang="en-US" dirty="0">
                <a:latin typeface="Arial"/>
                <a:ea typeface="Arial"/>
                <a:cs typeface="Arial"/>
                <a:sym typeface="Arial"/>
              </a:rPr>
              <a:t>Address skills and behaviors immediately useful in children’s everyday routines</a:t>
            </a:r>
            <a:endParaRPr dirty="0">
              <a:latin typeface="Arial"/>
              <a:ea typeface="Arial"/>
              <a:cs typeface="Arial"/>
              <a:sym typeface="Arial"/>
            </a:endParaRPr>
          </a:p>
          <a:p>
            <a:pPr marL="457200" lvl="0" indent="-182880" algn="l" rtl="0">
              <a:spcBef>
                <a:spcPts val="0"/>
              </a:spcBef>
              <a:spcAft>
                <a:spcPts val="0"/>
              </a:spcAft>
              <a:buSzPct val="100000"/>
              <a:buAutoNum type="arabicPeriod"/>
            </a:pPr>
            <a:r>
              <a:rPr lang="en-US" dirty="0">
                <a:latin typeface="Arial"/>
                <a:ea typeface="Arial"/>
                <a:cs typeface="Arial"/>
                <a:sym typeface="Arial"/>
              </a:rPr>
              <a:t>Are integrated into daily routines</a:t>
            </a:r>
            <a:endParaRPr dirty="0">
              <a:latin typeface="Arial"/>
              <a:ea typeface="Arial"/>
              <a:cs typeface="Arial"/>
              <a:sym typeface="Arial"/>
            </a:endParaRPr>
          </a:p>
          <a:p>
            <a:pPr marL="457200" lvl="0" indent="-182880" algn="l" rtl="0">
              <a:spcBef>
                <a:spcPts val="0"/>
              </a:spcBef>
              <a:spcAft>
                <a:spcPts val="0"/>
              </a:spcAft>
              <a:buSzPct val="100000"/>
              <a:buAutoNum type="arabicPeriod"/>
            </a:pPr>
            <a:r>
              <a:rPr lang="en-US" dirty="0">
                <a:latin typeface="Arial"/>
                <a:ea typeface="Arial"/>
                <a:cs typeface="Arial"/>
                <a:sym typeface="Arial"/>
              </a:rPr>
              <a:t>Are evaluated with a logical criterion</a:t>
            </a:r>
            <a:br>
              <a:rPr lang="en-US" dirty="0">
                <a:latin typeface="Arial"/>
                <a:ea typeface="Arial"/>
                <a:cs typeface="Arial"/>
                <a:sym typeface="Arial"/>
              </a:rPr>
            </a:br>
            <a:endParaRPr dirty="0">
              <a:latin typeface="Arial"/>
              <a:ea typeface="Arial"/>
              <a:cs typeface="Arial"/>
              <a:sym typeface="Arial"/>
            </a:endParaRPr>
          </a:p>
          <a:p>
            <a:pPr marL="0" lvl="0" indent="0" algn="l" rtl="0">
              <a:spcBef>
                <a:spcPts val="0"/>
              </a:spcBef>
              <a:spcAft>
                <a:spcPts val="0"/>
              </a:spcAft>
              <a:buNone/>
            </a:pPr>
            <a:r>
              <a:rPr lang="en-US" dirty="0" smtClean="0">
                <a:latin typeface="Arial"/>
                <a:ea typeface="Arial"/>
                <a:cs typeface="Arial"/>
                <a:sym typeface="Arial"/>
              </a:rPr>
              <a:t>Refer </a:t>
            </a:r>
            <a:r>
              <a:rPr lang="en-US" dirty="0">
                <a:latin typeface="Arial"/>
                <a:ea typeface="Arial"/>
                <a:cs typeface="Arial"/>
                <a:sym typeface="Arial"/>
              </a:rPr>
              <a:t>to the information below for clarity if needed.</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Jargon-free implies that the goal uses words that are easily understood. </a:t>
            </a:r>
            <a:r>
              <a:rPr lang="en-US" dirty="0" smtClean="0">
                <a:latin typeface="Arial"/>
                <a:ea typeface="Arial"/>
                <a:cs typeface="Arial"/>
                <a:sym typeface="Arial"/>
              </a:rPr>
              <a:t>Skills </a:t>
            </a:r>
            <a:r>
              <a:rPr lang="en-US" dirty="0">
                <a:latin typeface="Arial"/>
                <a:ea typeface="Arial"/>
                <a:cs typeface="Arial"/>
                <a:sym typeface="Arial"/>
              </a:rPr>
              <a:t>addressed should allow a child to interact with peers and access materials while promoting more independence across his or her daily routine. </a:t>
            </a:r>
            <a:r>
              <a:rPr lang="en-US" dirty="0" smtClean="0">
                <a:latin typeface="Arial"/>
                <a:ea typeface="Arial"/>
                <a:cs typeface="Arial"/>
                <a:sym typeface="Arial"/>
              </a:rPr>
              <a:t>Skills </a:t>
            </a:r>
            <a:r>
              <a:rPr lang="en-US" dirty="0">
                <a:latin typeface="Arial"/>
                <a:ea typeface="Arial"/>
                <a:cs typeface="Arial"/>
                <a:sym typeface="Arial"/>
              </a:rPr>
              <a:t>need to be evaluated with a logical criterion. For example, an objective is to have a child play with her sister after dinner or with a friend at school, sharing play materials (dolls, clothing) and space for at least five minutes, two times for three weeks. The criterion of at least five minutes, two times across three weeks, needs to be a realistic one. It may not be logical to have the criterion be 30 minutes, five times a week over four weeks. This is a high criterion especially if, during assessment, the child is not doing the objective at all or only engaging in play for brief periods.</a:t>
            </a:r>
            <a:endParaRPr dirty="0">
              <a:latin typeface="Arial"/>
              <a:ea typeface="Arial"/>
              <a:cs typeface="Arial"/>
              <a:sym typeface="Arial"/>
            </a:endParaRPr>
          </a:p>
        </p:txBody>
      </p:sp>
    </p:spTree>
    <p:extLst>
      <p:ext uri="{BB962C8B-B14F-4D97-AF65-F5344CB8AC3E}">
        <p14:creationId xmlns:p14="http://schemas.microsoft.com/office/powerpoint/2010/main" val="449141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4cad3e9be5_1_35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4cad3e9be5_1_359: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dirty="0" smtClean="0">
                <a:latin typeface="Arial"/>
                <a:ea typeface="Arial"/>
                <a:cs typeface="Arial"/>
                <a:sym typeface="Arial"/>
              </a:rPr>
              <a:t>Here </a:t>
            </a:r>
            <a:r>
              <a:rPr lang="en-US" dirty="0">
                <a:latin typeface="Arial"/>
                <a:ea typeface="Arial"/>
                <a:cs typeface="Arial"/>
                <a:sym typeface="Arial"/>
              </a:rPr>
              <a:t>are a </a:t>
            </a:r>
            <a:r>
              <a:rPr lang="en-US" dirty="0" smtClean="0">
                <a:latin typeface="Arial"/>
                <a:ea typeface="Arial"/>
                <a:cs typeface="Arial"/>
                <a:sym typeface="Arial"/>
              </a:rPr>
              <a:t>couple </a:t>
            </a:r>
            <a:r>
              <a:rPr lang="en-US" dirty="0">
                <a:latin typeface="Arial"/>
                <a:ea typeface="Arial"/>
                <a:cs typeface="Arial"/>
                <a:sym typeface="Arial"/>
              </a:rPr>
              <a:t>examples of jargon free </a:t>
            </a:r>
            <a:r>
              <a:rPr lang="en-US" dirty="0" smtClean="0">
                <a:latin typeface="Arial"/>
                <a:ea typeface="Arial"/>
                <a:cs typeface="Arial"/>
                <a:sym typeface="Arial"/>
              </a:rPr>
              <a:t>and </a:t>
            </a:r>
            <a:r>
              <a:rPr lang="en-US" dirty="0">
                <a:latin typeface="Arial"/>
                <a:ea typeface="Arial"/>
                <a:cs typeface="Arial"/>
                <a:sym typeface="Arial"/>
              </a:rPr>
              <a:t>functional </a:t>
            </a:r>
            <a:r>
              <a:rPr lang="en-US" dirty="0" smtClean="0">
                <a:latin typeface="Arial"/>
                <a:ea typeface="Arial"/>
                <a:cs typeface="Arial"/>
                <a:sym typeface="Arial"/>
              </a:rPr>
              <a:t>target </a:t>
            </a:r>
            <a:r>
              <a:rPr lang="en-US" dirty="0">
                <a:latin typeface="Arial"/>
                <a:ea typeface="Arial"/>
                <a:cs typeface="Arial"/>
                <a:sym typeface="Arial"/>
              </a:rPr>
              <a:t>learning objectives that can be easily embedded within a child’s daily </a:t>
            </a:r>
            <a:r>
              <a:rPr lang="en-US" dirty="0" smtClean="0">
                <a:latin typeface="Arial"/>
                <a:ea typeface="Arial"/>
                <a:cs typeface="Arial"/>
                <a:sym typeface="Arial"/>
              </a:rPr>
              <a:t>routine. </a:t>
            </a:r>
            <a:endParaRPr dirty="0">
              <a:latin typeface="Arial"/>
              <a:ea typeface="Arial"/>
              <a:cs typeface="Arial"/>
              <a:sym typeface="Arial"/>
            </a:endParaRPr>
          </a:p>
        </p:txBody>
      </p:sp>
      <p:sp>
        <p:nvSpPr>
          <p:cNvPr id="239" name="Google Shape;239;g4cad3e9be5_1_359: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extLst>
      <p:ext uri="{BB962C8B-B14F-4D97-AF65-F5344CB8AC3E}">
        <p14:creationId xmlns:p14="http://schemas.microsoft.com/office/powerpoint/2010/main" val="2392837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4e0b9dc883_0_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4e0b9dc883_0_6: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dirty="0" smtClean="0">
                <a:latin typeface="Arial"/>
                <a:ea typeface="Arial"/>
                <a:cs typeface="Arial"/>
                <a:sym typeface="Arial"/>
              </a:rPr>
              <a:t>Keep </a:t>
            </a:r>
            <a:r>
              <a:rPr lang="en-US" dirty="0">
                <a:latin typeface="Arial"/>
                <a:ea typeface="Arial"/>
                <a:cs typeface="Arial"/>
                <a:sym typeface="Arial"/>
              </a:rPr>
              <a:t>in mind that all children learn when there is some predictability.  </a:t>
            </a:r>
            <a:endParaRPr lang="en-US" dirty="0" smtClean="0">
              <a:latin typeface="Arial"/>
              <a:ea typeface="Arial"/>
              <a:cs typeface="Arial"/>
              <a:sym typeface="Arial"/>
            </a:endParaRPr>
          </a:p>
          <a:p>
            <a:pPr marL="0" lvl="0" indent="0" algn="l" rtl="0">
              <a:spcBef>
                <a:spcPts val="0"/>
              </a:spcBef>
              <a:spcAft>
                <a:spcPts val="0"/>
              </a:spcAft>
              <a:buNone/>
            </a:pPr>
            <a:endParaRPr lang="en-US" dirty="0" smtClean="0">
              <a:latin typeface="Arial"/>
              <a:ea typeface="Arial"/>
              <a:cs typeface="Arial"/>
              <a:sym typeface="Arial"/>
            </a:endParaRPr>
          </a:p>
          <a:p>
            <a:pPr marL="0" lvl="0" indent="0" algn="l" rtl="0">
              <a:spcBef>
                <a:spcPts val="0"/>
              </a:spcBef>
              <a:spcAft>
                <a:spcPts val="0"/>
              </a:spcAft>
              <a:buNone/>
            </a:pPr>
            <a:r>
              <a:rPr lang="en-US" dirty="0" smtClean="0">
                <a:latin typeface="Arial"/>
                <a:ea typeface="Arial"/>
                <a:cs typeface="Arial"/>
                <a:sym typeface="Arial"/>
              </a:rPr>
              <a:t>When </a:t>
            </a:r>
            <a:r>
              <a:rPr lang="en-US" dirty="0">
                <a:latin typeface="Arial"/>
                <a:ea typeface="Arial"/>
                <a:cs typeface="Arial"/>
                <a:sym typeface="Arial"/>
              </a:rPr>
              <a:t>embedding target goals, the team should consider the daily activities, </a:t>
            </a:r>
            <a:r>
              <a:rPr lang="en-US" dirty="0" smtClean="0">
                <a:latin typeface="Arial"/>
                <a:ea typeface="Arial"/>
                <a:cs typeface="Arial"/>
                <a:sym typeface="Arial"/>
              </a:rPr>
              <a:t>routines, </a:t>
            </a:r>
            <a:r>
              <a:rPr lang="en-US" dirty="0">
                <a:latin typeface="Arial"/>
                <a:ea typeface="Arial"/>
                <a:cs typeface="Arial"/>
                <a:sym typeface="Arial"/>
              </a:rPr>
              <a:t>and transitions. </a:t>
            </a:r>
            <a:endParaRPr lang="en-US" dirty="0" smtClean="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da-DK" dirty="0" smtClean="0">
                <a:highlight>
                  <a:srgbClr val="FFFF00"/>
                </a:highlight>
              </a:rPr>
              <a:t>Placeholder Reference information: </a:t>
            </a:r>
            <a:r>
              <a:rPr lang="da-DK" u="sng" dirty="0" smtClean="0">
                <a:solidFill>
                  <a:schemeClr val="hlink"/>
                </a:solidFill>
                <a:highlight>
                  <a:srgbClr val="FFFF00"/>
                </a:highlight>
                <a:hlinkClick r:id="rId3"/>
              </a:rPr>
              <a:t>http://cde.videossc.com/archives/121615/Linking-DRDP-Curricula-and-Embedded-Instruction_December-2015.pdf</a:t>
            </a:r>
            <a:endParaRPr lang="da-DK" dirty="0" smtClean="0">
              <a:highlight>
                <a:srgbClr val="FFFF00"/>
              </a:highlight>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254" name="Google Shape;254;g4e0b9dc883_0_6: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extLst>
      <p:ext uri="{BB962C8B-B14F-4D97-AF65-F5344CB8AC3E}">
        <p14:creationId xmlns:p14="http://schemas.microsoft.com/office/powerpoint/2010/main" val="617226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16</a:t>
            </a:fld>
            <a:endParaRPr sz="1200" b="0" i="0" u="none" strike="noStrike" cap="none">
              <a:solidFill>
                <a:schemeClr val="dk1"/>
              </a:solidFill>
              <a:latin typeface="Arial"/>
              <a:ea typeface="Arial"/>
              <a:cs typeface="Arial"/>
              <a:sym typeface="Arial"/>
            </a:endParaRPr>
          </a:p>
        </p:txBody>
      </p:sp>
      <p:sp>
        <p:nvSpPr>
          <p:cNvPr id="260" name="Google Shape;260;p1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1" name="Google Shape;261;p1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dirty="0" smtClean="0">
                <a:latin typeface="Arial"/>
                <a:ea typeface="Arial"/>
                <a:cs typeface="Arial"/>
                <a:sym typeface="Arial"/>
              </a:rPr>
              <a:t>Moving </a:t>
            </a:r>
            <a:r>
              <a:rPr lang="en-US" dirty="0">
                <a:latin typeface="Arial"/>
                <a:ea typeface="Arial"/>
                <a:cs typeface="Arial"/>
                <a:sym typeface="Arial"/>
              </a:rPr>
              <a:t>forward we will discover the ART (</a:t>
            </a:r>
            <a:r>
              <a:rPr lang="en-US" dirty="0" smtClean="0">
                <a:latin typeface="Arial"/>
                <a:ea typeface="Arial"/>
                <a:cs typeface="Arial"/>
                <a:sym typeface="Arial"/>
              </a:rPr>
              <a:t>Activities, Routines, </a:t>
            </a:r>
            <a:r>
              <a:rPr lang="en-US" dirty="0">
                <a:latin typeface="Arial"/>
                <a:ea typeface="Arial"/>
                <a:cs typeface="Arial"/>
                <a:sym typeface="Arial"/>
              </a:rPr>
              <a:t>Transitions) of how to embed the target goals and objectives throughout the day.</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Decide on </a:t>
            </a:r>
            <a:r>
              <a:rPr lang="en-US" b="1" dirty="0">
                <a:latin typeface="Arial"/>
                <a:ea typeface="Arial"/>
                <a:cs typeface="Arial"/>
                <a:sym typeface="Arial"/>
              </a:rPr>
              <a:t>handouts and matrices </a:t>
            </a:r>
            <a:r>
              <a:rPr lang="en-US" dirty="0">
                <a:latin typeface="Arial"/>
                <a:ea typeface="Arial"/>
                <a:cs typeface="Arial"/>
                <a:sym typeface="Arial"/>
              </a:rPr>
              <a:t>that are found in the handout section of this modules </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smtClean="0">
                <a:latin typeface="Arial"/>
                <a:ea typeface="Arial"/>
                <a:cs typeface="Arial"/>
                <a:sym typeface="Arial"/>
              </a:rPr>
              <a:t>Note: Additional </a:t>
            </a:r>
            <a:r>
              <a:rPr lang="en-US" dirty="0">
                <a:latin typeface="Arial"/>
                <a:ea typeface="Arial"/>
                <a:cs typeface="Arial"/>
                <a:sym typeface="Arial"/>
              </a:rPr>
              <a:t>samples can be found in the </a:t>
            </a:r>
            <a:r>
              <a:rPr lang="en-US" i="1" dirty="0" smtClean="0">
                <a:latin typeface="Arial"/>
                <a:ea typeface="Arial"/>
                <a:cs typeface="Arial"/>
                <a:sym typeface="Arial"/>
              </a:rPr>
              <a:t>Building </a:t>
            </a:r>
            <a:r>
              <a:rPr lang="en-US" i="1" dirty="0">
                <a:latin typeface="Arial"/>
                <a:ea typeface="Arial"/>
                <a:cs typeface="Arial"/>
                <a:sym typeface="Arial"/>
              </a:rPr>
              <a:t>Blocks for Teaching Preschoolers with Special </a:t>
            </a:r>
            <a:r>
              <a:rPr lang="en-US" i="1" dirty="0" smtClean="0">
                <a:latin typeface="Arial"/>
                <a:ea typeface="Arial"/>
                <a:cs typeface="Arial"/>
                <a:sym typeface="Arial"/>
              </a:rPr>
              <a:t>Needs </a:t>
            </a:r>
            <a:r>
              <a:rPr lang="en-US" i="0" dirty="0" smtClean="0">
                <a:latin typeface="Arial"/>
                <a:ea typeface="Arial"/>
                <a:cs typeface="Arial"/>
                <a:sym typeface="Arial"/>
              </a:rPr>
              <a:t>(2</a:t>
            </a:r>
            <a:r>
              <a:rPr lang="en-US" i="0" baseline="30000" dirty="0" smtClean="0">
                <a:latin typeface="Arial"/>
                <a:ea typeface="Arial"/>
                <a:cs typeface="Arial"/>
                <a:sym typeface="Arial"/>
              </a:rPr>
              <a:t>nd</a:t>
            </a:r>
            <a:r>
              <a:rPr lang="en-US" i="0" dirty="0" smtClean="0">
                <a:latin typeface="Arial"/>
                <a:ea typeface="Arial"/>
                <a:cs typeface="Arial"/>
                <a:sym typeface="Arial"/>
              </a:rPr>
              <a:t> ed.)</a:t>
            </a:r>
            <a:r>
              <a:rPr lang="en-US" i="0" baseline="0" dirty="0" smtClean="0">
                <a:latin typeface="Arial"/>
                <a:ea typeface="Arial"/>
                <a:cs typeface="Arial"/>
                <a:sym typeface="Arial"/>
              </a:rPr>
              <a:t> </a:t>
            </a:r>
            <a:r>
              <a:rPr lang="en-US" dirty="0" smtClean="0">
                <a:latin typeface="Arial"/>
                <a:ea typeface="Arial"/>
                <a:cs typeface="Arial"/>
                <a:sym typeface="Arial"/>
              </a:rPr>
              <a:t>by </a:t>
            </a:r>
            <a:r>
              <a:rPr lang="en-US" dirty="0" err="1">
                <a:latin typeface="Arial"/>
                <a:ea typeface="Arial"/>
                <a:cs typeface="Arial"/>
                <a:sym typeface="Arial"/>
              </a:rPr>
              <a:t>Sandall</a:t>
            </a:r>
            <a:r>
              <a:rPr lang="en-US" dirty="0">
                <a:latin typeface="Arial"/>
                <a:ea typeface="Arial"/>
                <a:cs typeface="Arial"/>
                <a:sym typeface="Arial"/>
              </a:rPr>
              <a:t> </a:t>
            </a:r>
            <a:r>
              <a:rPr lang="en-US" dirty="0" smtClean="0">
                <a:latin typeface="Arial"/>
                <a:ea typeface="Arial"/>
                <a:cs typeface="Arial"/>
                <a:sym typeface="Arial"/>
              </a:rPr>
              <a:t>&amp; Schwartz (Baltimore, MD: Paul H. Brookes).</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spTree>
    <p:extLst>
      <p:ext uri="{BB962C8B-B14F-4D97-AF65-F5344CB8AC3E}">
        <p14:creationId xmlns:p14="http://schemas.microsoft.com/office/powerpoint/2010/main" val="33106762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4cd5520df2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4cd5520df2_0_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dirty="0" smtClean="0">
                <a:latin typeface="Arial"/>
                <a:ea typeface="Arial"/>
                <a:cs typeface="Arial"/>
                <a:sym typeface="Arial"/>
              </a:rPr>
              <a:t>Here </a:t>
            </a:r>
            <a:r>
              <a:rPr lang="en-US" dirty="0">
                <a:latin typeface="Arial"/>
                <a:ea typeface="Arial"/>
                <a:cs typeface="Arial"/>
                <a:sym typeface="Arial"/>
              </a:rPr>
              <a:t>are some key considerations when developing a plan for embedding instruction. </a:t>
            </a:r>
            <a:endParaRPr lang="en-US" dirty="0" smtClean="0">
              <a:latin typeface="Arial"/>
              <a:ea typeface="Arial"/>
              <a:cs typeface="Arial"/>
              <a:sym typeface="Arial"/>
            </a:endParaRPr>
          </a:p>
          <a:p>
            <a:pPr marL="0" lvl="0" indent="0" algn="l" rtl="0">
              <a:spcBef>
                <a:spcPts val="0"/>
              </a:spcBef>
              <a:spcAft>
                <a:spcPts val="0"/>
              </a:spcAft>
              <a:buNone/>
            </a:pPr>
            <a:endParaRPr lang="en-US" dirty="0" smtClean="0">
              <a:latin typeface="Arial"/>
              <a:ea typeface="Arial"/>
              <a:cs typeface="Arial"/>
              <a:sym typeface="Arial"/>
            </a:endParaRPr>
          </a:p>
          <a:p>
            <a:pPr marL="0" lvl="0" indent="0" algn="l" rtl="0">
              <a:spcBef>
                <a:spcPts val="0"/>
              </a:spcBef>
              <a:spcAft>
                <a:spcPts val="0"/>
              </a:spcAft>
              <a:buNone/>
            </a:pPr>
            <a:r>
              <a:rPr lang="en-US" dirty="0" smtClean="0">
                <a:latin typeface="Arial"/>
                <a:ea typeface="Arial"/>
                <a:cs typeface="Arial"/>
                <a:sym typeface="Arial"/>
              </a:rPr>
              <a:t>Over </a:t>
            </a:r>
            <a:r>
              <a:rPr lang="en-US" dirty="0">
                <a:latin typeface="Arial"/>
                <a:ea typeface="Arial"/>
                <a:cs typeface="Arial"/>
                <a:sym typeface="Arial"/>
              </a:rPr>
              <a:t>the next few slides we will discuss these considerations in more depth</a:t>
            </a:r>
            <a:r>
              <a:rPr lang="en-US" dirty="0" smtClean="0">
                <a:latin typeface="Arial"/>
                <a:ea typeface="Arial"/>
                <a:cs typeface="Arial"/>
                <a:sym typeface="Arial"/>
              </a:rPr>
              <a: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smtClean="0">
              <a:highlight>
                <a:srgbClr val="FFFF00"/>
              </a:highligh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da-DK" dirty="0" smtClean="0">
                <a:highlight>
                  <a:srgbClr val="FFFF00"/>
                </a:highlight>
              </a:rPr>
              <a:t>Placeholder Reference information: </a:t>
            </a:r>
            <a:r>
              <a:rPr lang="da-DK" u="sng" dirty="0" smtClean="0">
                <a:solidFill>
                  <a:schemeClr val="accent5"/>
                </a:solidFill>
                <a:highlight>
                  <a:srgbClr val="FFFF00"/>
                </a:highlight>
                <a:hlinkClick r:id="rId3"/>
              </a:rPr>
              <a:t>http://cde.videossc.com/archives/121615/Linking-DRDP-Curricula-and-Embedded-Instruction_December-2015.pdf</a:t>
            </a:r>
            <a:endParaRPr lang="da-DK" dirty="0" smtClean="0">
              <a:highlight>
                <a:srgbClr val="FFFF00"/>
              </a:highlight>
            </a:endParaRPr>
          </a:p>
          <a:p>
            <a:pPr marL="0" lvl="0" indent="0" algn="l" rtl="0">
              <a:spcBef>
                <a:spcPts val="0"/>
              </a:spcBef>
              <a:spcAft>
                <a:spcPts val="0"/>
              </a:spcAft>
              <a:buNone/>
            </a:pPr>
            <a:endParaRPr dirty="0">
              <a:latin typeface="Arial"/>
              <a:ea typeface="Arial"/>
              <a:cs typeface="Arial"/>
              <a:sym typeface="Arial"/>
            </a:endParaRPr>
          </a:p>
        </p:txBody>
      </p:sp>
      <p:sp>
        <p:nvSpPr>
          <p:cNvPr id="271" name="Google Shape;271;g4cd5520df2_0_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extLst>
      <p:ext uri="{BB962C8B-B14F-4D97-AF65-F5344CB8AC3E}">
        <p14:creationId xmlns:p14="http://schemas.microsoft.com/office/powerpoint/2010/main" val="7412552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4cd5520df2_0_1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4cd5520df2_0_14: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b="1" dirty="0" smtClean="0">
                <a:latin typeface="Arial"/>
                <a:ea typeface="Arial"/>
                <a:cs typeface="Arial"/>
                <a:sym typeface="Arial"/>
              </a:rPr>
              <a:t>Activity: </a:t>
            </a:r>
            <a:r>
              <a:rPr lang="en-US" dirty="0" smtClean="0">
                <a:latin typeface="Arial"/>
                <a:ea typeface="Arial"/>
                <a:cs typeface="Arial"/>
                <a:sym typeface="Arial"/>
              </a:rPr>
              <a:t>Give </a:t>
            </a:r>
            <a:r>
              <a:rPr lang="en-US" dirty="0">
                <a:latin typeface="Arial"/>
                <a:ea typeface="Arial"/>
                <a:cs typeface="Arial"/>
                <a:sym typeface="Arial"/>
              </a:rPr>
              <a:t>the participants three minutes to develop a list of daily activities and routines within a preschool classroom. </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b="1" dirty="0">
                <a:latin typeface="Arial"/>
                <a:ea typeface="Arial"/>
                <a:cs typeface="Arial"/>
                <a:sym typeface="Arial"/>
              </a:rPr>
              <a:t>Ask</a:t>
            </a:r>
            <a:r>
              <a:rPr lang="en-US" dirty="0">
                <a:latin typeface="Arial"/>
                <a:ea typeface="Arial"/>
                <a:cs typeface="Arial"/>
                <a:sym typeface="Arial"/>
              </a:rPr>
              <a:t> a few pairs/groups to report out. </a:t>
            </a:r>
            <a:r>
              <a:rPr lang="en-US" dirty="0" smtClean="0">
                <a:latin typeface="Arial"/>
                <a:ea typeface="Arial"/>
                <a:cs typeface="Arial"/>
                <a:sym typeface="Arial"/>
              </a:rPr>
              <a:t>If their lists do </a:t>
            </a:r>
            <a:r>
              <a:rPr lang="en-US" dirty="0">
                <a:latin typeface="Arial"/>
                <a:ea typeface="Arial"/>
                <a:cs typeface="Arial"/>
                <a:sym typeface="Arial"/>
              </a:rPr>
              <a:t>not include the </a:t>
            </a:r>
            <a:r>
              <a:rPr lang="en-US" dirty="0" smtClean="0">
                <a:latin typeface="Arial"/>
                <a:ea typeface="Arial"/>
                <a:cs typeface="Arial"/>
                <a:sym typeface="Arial"/>
              </a:rPr>
              <a:t>following, </a:t>
            </a:r>
            <a:r>
              <a:rPr lang="en-US" dirty="0">
                <a:latin typeface="Arial"/>
                <a:ea typeface="Arial"/>
                <a:cs typeface="Arial"/>
                <a:sym typeface="Arial"/>
              </a:rPr>
              <a:t>please review.</a:t>
            </a:r>
            <a:endParaRPr dirty="0">
              <a:latin typeface="Arial"/>
              <a:ea typeface="Arial"/>
              <a:cs typeface="Arial"/>
              <a:sym typeface="Arial"/>
            </a:endParaRPr>
          </a:p>
          <a:p>
            <a:pPr marL="457200" lvl="0" indent="-228600" algn="l" rtl="0">
              <a:spcBef>
                <a:spcPts val="0"/>
              </a:spcBef>
              <a:spcAft>
                <a:spcPts val="0"/>
              </a:spcAft>
              <a:buClr>
                <a:schemeClr val="dk1"/>
              </a:buClr>
              <a:buSzPct val="100000"/>
              <a:buFont typeface="Arial" panose="020B0604020202020204" pitchFamily="34" charset="0"/>
              <a:buChar char="•"/>
            </a:pPr>
            <a:r>
              <a:rPr lang="en-US" dirty="0" smtClean="0">
                <a:latin typeface="Arial"/>
                <a:ea typeface="Arial"/>
                <a:cs typeface="Arial"/>
                <a:sym typeface="Arial"/>
              </a:rPr>
              <a:t>Arrival</a:t>
            </a:r>
            <a:endParaRPr dirty="0">
              <a:latin typeface="Arial"/>
              <a:ea typeface="Arial"/>
              <a:cs typeface="Arial"/>
              <a:sym typeface="Arial"/>
            </a:endParaRPr>
          </a:p>
          <a:p>
            <a:pPr marL="457200" lvl="0" indent="-228600" algn="l" rtl="0">
              <a:spcBef>
                <a:spcPts val="0"/>
              </a:spcBef>
              <a:spcAft>
                <a:spcPts val="0"/>
              </a:spcAft>
              <a:buClr>
                <a:schemeClr val="dk1"/>
              </a:buClr>
              <a:buSzPct val="100000"/>
              <a:buFont typeface="Arial" panose="020B0604020202020204" pitchFamily="34" charset="0"/>
              <a:buChar char="•"/>
            </a:pPr>
            <a:r>
              <a:rPr lang="en-US" dirty="0">
                <a:latin typeface="Arial"/>
                <a:ea typeface="Arial"/>
                <a:cs typeface="Arial"/>
                <a:sym typeface="Arial"/>
              </a:rPr>
              <a:t>Departure</a:t>
            </a:r>
            <a:endParaRPr dirty="0">
              <a:latin typeface="Arial"/>
              <a:ea typeface="Arial"/>
              <a:cs typeface="Arial"/>
              <a:sym typeface="Arial"/>
            </a:endParaRPr>
          </a:p>
          <a:p>
            <a:pPr marL="457200" lvl="0" indent="-228600" algn="l" rtl="0">
              <a:spcBef>
                <a:spcPts val="0"/>
              </a:spcBef>
              <a:spcAft>
                <a:spcPts val="0"/>
              </a:spcAft>
              <a:buClr>
                <a:schemeClr val="dk1"/>
              </a:buClr>
              <a:buSzPct val="100000"/>
              <a:buFont typeface="Arial" panose="020B0604020202020204" pitchFamily="34" charset="0"/>
              <a:buChar char="•"/>
            </a:pPr>
            <a:r>
              <a:rPr lang="en-US" dirty="0">
                <a:latin typeface="Arial"/>
                <a:ea typeface="Arial"/>
                <a:cs typeface="Arial"/>
                <a:sym typeface="Arial"/>
              </a:rPr>
              <a:t>Snack/meals</a:t>
            </a:r>
            <a:endParaRPr dirty="0">
              <a:latin typeface="Arial"/>
              <a:ea typeface="Arial"/>
              <a:cs typeface="Arial"/>
              <a:sym typeface="Arial"/>
            </a:endParaRPr>
          </a:p>
          <a:p>
            <a:pPr marL="457200" lvl="0" indent="-228600" algn="l" rtl="0">
              <a:spcBef>
                <a:spcPts val="0"/>
              </a:spcBef>
              <a:spcAft>
                <a:spcPts val="0"/>
              </a:spcAft>
              <a:buClr>
                <a:schemeClr val="dk1"/>
              </a:buClr>
              <a:buSzPct val="100000"/>
              <a:buFont typeface="Arial" panose="020B0604020202020204" pitchFamily="34" charset="0"/>
              <a:buChar char="•"/>
            </a:pPr>
            <a:r>
              <a:rPr lang="en-US" dirty="0">
                <a:latin typeface="Arial"/>
                <a:ea typeface="Arial"/>
                <a:cs typeface="Arial"/>
                <a:sym typeface="Arial"/>
              </a:rPr>
              <a:t>Centers/Work time</a:t>
            </a:r>
            <a:endParaRPr dirty="0">
              <a:latin typeface="Arial"/>
              <a:ea typeface="Arial"/>
              <a:cs typeface="Arial"/>
              <a:sym typeface="Arial"/>
            </a:endParaRPr>
          </a:p>
          <a:p>
            <a:pPr marL="457200" lvl="0" indent="-228600" algn="l" rtl="0">
              <a:spcBef>
                <a:spcPts val="0"/>
              </a:spcBef>
              <a:spcAft>
                <a:spcPts val="0"/>
              </a:spcAft>
              <a:buClr>
                <a:schemeClr val="dk1"/>
              </a:buClr>
              <a:buSzPct val="100000"/>
              <a:buFont typeface="Arial" panose="020B0604020202020204" pitchFamily="34" charset="0"/>
              <a:buChar char="•"/>
            </a:pPr>
            <a:r>
              <a:rPr lang="en-US" dirty="0">
                <a:latin typeface="Arial"/>
                <a:ea typeface="Arial"/>
                <a:cs typeface="Arial"/>
                <a:sym typeface="Arial"/>
              </a:rPr>
              <a:t>Toileting</a:t>
            </a:r>
            <a:endParaRPr dirty="0">
              <a:latin typeface="Arial"/>
              <a:ea typeface="Arial"/>
              <a:cs typeface="Arial"/>
              <a:sym typeface="Arial"/>
            </a:endParaRPr>
          </a:p>
          <a:p>
            <a:pPr marL="457200" lvl="0" indent="-228600" algn="l" rtl="0">
              <a:spcBef>
                <a:spcPts val="0"/>
              </a:spcBef>
              <a:spcAft>
                <a:spcPts val="0"/>
              </a:spcAft>
              <a:buClr>
                <a:schemeClr val="dk1"/>
              </a:buClr>
              <a:buSzPct val="100000"/>
              <a:buFont typeface="Arial" panose="020B0604020202020204" pitchFamily="34" charset="0"/>
              <a:buChar char="•"/>
            </a:pPr>
            <a:r>
              <a:rPr lang="en-US" dirty="0">
                <a:latin typeface="Arial"/>
                <a:ea typeface="Arial"/>
                <a:cs typeface="Arial"/>
                <a:sym typeface="Arial"/>
              </a:rPr>
              <a:t>Hand washing  </a:t>
            </a:r>
            <a:endParaRPr dirty="0">
              <a:latin typeface="Arial"/>
              <a:ea typeface="Arial"/>
              <a:cs typeface="Arial"/>
              <a:sym typeface="Arial"/>
            </a:endParaRPr>
          </a:p>
          <a:p>
            <a:pPr marL="457200" lvl="0" indent="-228600" algn="l" rtl="0">
              <a:spcBef>
                <a:spcPts val="0"/>
              </a:spcBef>
              <a:spcAft>
                <a:spcPts val="0"/>
              </a:spcAft>
              <a:buClr>
                <a:schemeClr val="dk1"/>
              </a:buClr>
              <a:buSzPct val="100000"/>
              <a:buFont typeface="Arial" panose="020B0604020202020204" pitchFamily="34" charset="0"/>
              <a:buChar char="•"/>
            </a:pPr>
            <a:r>
              <a:rPr lang="en-US" dirty="0">
                <a:latin typeface="Arial"/>
                <a:ea typeface="Arial"/>
                <a:cs typeface="Arial"/>
                <a:sym typeface="Arial"/>
              </a:rPr>
              <a:t>Large/Small </a:t>
            </a:r>
            <a:r>
              <a:rPr lang="en-US" dirty="0" smtClean="0">
                <a:latin typeface="Arial"/>
                <a:ea typeface="Arial"/>
                <a:cs typeface="Arial"/>
                <a:sym typeface="Arial"/>
              </a:rPr>
              <a:t>group</a:t>
            </a:r>
            <a:endParaRPr dirty="0">
              <a:latin typeface="Arial"/>
              <a:ea typeface="Arial"/>
              <a:cs typeface="Arial"/>
              <a:sym typeface="Arial"/>
            </a:endParaRPr>
          </a:p>
          <a:p>
            <a:pPr marL="457200" lvl="0" indent="-228600" algn="l" rtl="0">
              <a:spcBef>
                <a:spcPts val="0"/>
              </a:spcBef>
              <a:spcAft>
                <a:spcPts val="0"/>
              </a:spcAft>
              <a:buClr>
                <a:schemeClr val="dk1"/>
              </a:buClr>
              <a:buSzPct val="100000"/>
              <a:buFont typeface="Arial" panose="020B0604020202020204" pitchFamily="34" charset="0"/>
              <a:buChar char="•"/>
            </a:pPr>
            <a:r>
              <a:rPr lang="en-US" dirty="0">
                <a:latin typeface="Arial"/>
                <a:ea typeface="Arial"/>
                <a:cs typeface="Arial"/>
                <a:sym typeface="Arial"/>
              </a:rPr>
              <a:t>Transitions</a:t>
            </a:r>
            <a:endParaRPr dirty="0">
              <a:latin typeface="Arial"/>
              <a:ea typeface="Arial"/>
              <a:cs typeface="Arial"/>
              <a:sym typeface="Arial"/>
            </a:endParaRPr>
          </a:p>
          <a:p>
            <a:pPr marL="457200" lvl="0" indent="-228600" algn="l" rtl="0">
              <a:spcBef>
                <a:spcPts val="0"/>
              </a:spcBef>
              <a:spcAft>
                <a:spcPts val="0"/>
              </a:spcAft>
              <a:buClr>
                <a:schemeClr val="dk1"/>
              </a:buClr>
              <a:buSzPct val="100000"/>
              <a:buFont typeface="Arial" panose="020B0604020202020204" pitchFamily="34" charset="0"/>
              <a:buChar char="•"/>
            </a:pPr>
            <a:r>
              <a:rPr lang="en-US" dirty="0">
                <a:latin typeface="Arial"/>
                <a:ea typeface="Arial"/>
                <a:cs typeface="Arial"/>
                <a:sym typeface="Arial"/>
              </a:rPr>
              <a:t>Gross motor/outside time</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sp>
        <p:nvSpPr>
          <p:cNvPr id="278" name="Google Shape;278;g4cd5520df2_0_14: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extLst>
      <p:ext uri="{BB962C8B-B14F-4D97-AF65-F5344CB8AC3E}">
        <p14:creationId xmlns:p14="http://schemas.microsoft.com/office/powerpoint/2010/main" val="20313657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19</a:t>
            </a:fld>
            <a:endParaRPr sz="1200" b="0" i="0" u="none" strike="noStrike" cap="none">
              <a:solidFill>
                <a:schemeClr val="dk1"/>
              </a:solidFill>
              <a:latin typeface="Arial"/>
              <a:ea typeface="Arial"/>
              <a:cs typeface="Arial"/>
              <a:sym typeface="Arial"/>
            </a:endParaRPr>
          </a:p>
        </p:txBody>
      </p:sp>
      <p:sp>
        <p:nvSpPr>
          <p:cNvPr id="285" name="Google Shape;285;p1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6" name="Google Shape;286;p1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236179" lvl="0" indent="-236179" algn="l" rtl="0">
              <a:spcBef>
                <a:spcPts val="0"/>
              </a:spcBef>
              <a:spcAft>
                <a:spcPts val="0"/>
              </a:spcAft>
              <a:buNone/>
            </a:pPr>
            <a:r>
              <a:rPr lang="en-US" dirty="0" smtClean="0">
                <a:latin typeface="Arial"/>
                <a:ea typeface="Arial"/>
                <a:cs typeface="Arial"/>
                <a:sym typeface="Arial"/>
              </a:rPr>
              <a:t>Consider </a:t>
            </a:r>
            <a:r>
              <a:rPr lang="en-US" dirty="0">
                <a:latin typeface="Arial"/>
                <a:ea typeface="Arial"/>
                <a:cs typeface="Arial"/>
                <a:sym typeface="Arial"/>
              </a:rPr>
              <a:t>the list of daily routines you just created and reflect on the following questions.</a:t>
            </a:r>
            <a:endParaRPr dirty="0">
              <a:latin typeface="Arial"/>
              <a:ea typeface="Arial"/>
              <a:cs typeface="Arial"/>
              <a:sym typeface="Arial"/>
            </a:endParaRPr>
          </a:p>
          <a:p>
            <a:pPr marL="236179" lvl="0" indent="-236179" algn="l" rtl="0">
              <a:spcBef>
                <a:spcPts val="0"/>
              </a:spcBef>
              <a:spcAft>
                <a:spcPts val="0"/>
              </a:spcAft>
              <a:buNone/>
            </a:pPr>
            <a:endParaRPr dirty="0">
              <a:latin typeface="Arial"/>
              <a:ea typeface="Arial"/>
              <a:cs typeface="Arial"/>
              <a:sym typeface="Arial"/>
            </a:endParaRPr>
          </a:p>
          <a:p>
            <a:pPr marL="236179" lvl="0" indent="-236179" algn="l" rtl="0">
              <a:spcBef>
                <a:spcPts val="0"/>
              </a:spcBef>
              <a:spcAft>
                <a:spcPts val="0"/>
              </a:spcAft>
              <a:buNone/>
            </a:pPr>
            <a:r>
              <a:rPr lang="en-US" dirty="0">
                <a:latin typeface="Arial"/>
                <a:ea typeface="Arial"/>
                <a:cs typeface="Arial"/>
                <a:sym typeface="Arial"/>
              </a:rPr>
              <a:t>Select one or two routines/times of the day to teach each objective by answering “yes” to the following: </a:t>
            </a:r>
            <a:endParaRPr dirty="0"/>
          </a:p>
          <a:p>
            <a:pPr marL="457200" lvl="0" indent="-228600" algn="l" rtl="0">
              <a:spcBef>
                <a:spcPts val="0"/>
              </a:spcBef>
              <a:spcAft>
                <a:spcPts val="0"/>
              </a:spcAft>
              <a:buClr>
                <a:schemeClr val="dk1"/>
              </a:buClr>
              <a:buSzPts val="1200"/>
              <a:buFont typeface="+mj-lt"/>
              <a:buAutoNum type="arabicPeriod"/>
            </a:pPr>
            <a:r>
              <a:rPr lang="en-US" dirty="0">
                <a:latin typeface="Arial"/>
                <a:ea typeface="Arial"/>
                <a:cs typeface="Arial"/>
                <a:sym typeface="Arial"/>
              </a:rPr>
              <a:t>Does the objective </a:t>
            </a:r>
            <a:r>
              <a:rPr lang="en-US" u="sng" dirty="0">
                <a:latin typeface="Arial"/>
                <a:ea typeface="Arial"/>
                <a:cs typeface="Arial"/>
                <a:sym typeface="Arial"/>
              </a:rPr>
              <a:t>naturally fit</a:t>
            </a:r>
            <a:r>
              <a:rPr lang="en-US" dirty="0">
                <a:latin typeface="Arial"/>
                <a:ea typeface="Arial"/>
                <a:cs typeface="Arial"/>
                <a:sym typeface="Arial"/>
              </a:rPr>
              <a:t> into the performance of the routine or planned activity? Is it frequently required in the routine? Will it help the student be more actively involved in the routine?</a:t>
            </a:r>
            <a:endParaRPr dirty="0"/>
          </a:p>
          <a:p>
            <a:pPr marL="457200" lvl="0" indent="-228600" algn="l" rtl="0">
              <a:spcBef>
                <a:spcPts val="0"/>
              </a:spcBef>
              <a:spcAft>
                <a:spcPts val="0"/>
              </a:spcAft>
              <a:buClr>
                <a:schemeClr val="dk1"/>
              </a:buClr>
              <a:buSzPts val="1200"/>
              <a:buFont typeface="+mj-lt"/>
              <a:buAutoNum type="arabicPeriod"/>
            </a:pPr>
            <a:r>
              <a:rPr lang="en-US" dirty="0">
                <a:latin typeface="Arial"/>
                <a:ea typeface="Arial"/>
                <a:cs typeface="Arial"/>
                <a:sym typeface="Arial"/>
              </a:rPr>
              <a:t>Will performance of the objective make the child more independent within the routine? </a:t>
            </a:r>
            <a:endParaRPr dirty="0"/>
          </a:p>
          <a:p>
            <a:pPr marL="457200" lvl="0" indent="-228600" algn="l" rtl="0">
              <a:spcBef>
                <a:spcPts val="0"/>
              </a:spcBef>
              <a:spcAft>
                <a:spcPts val="0"/>
              </a:spcAft>
              <a:buClr>
                <a:schemeClr val="dk1"/>
              </a:buClr>
              <a:buSzPts val="1200"/>
              <a:buFont typeface="+mj-lt"/>
              <a:buAutoNum type="arabicPeriod"/>
            </a:pPr>
            <a:r>
              <a:rPr lang="en-US" dirty="0">
                <a:latin typeface="Arial"/>
                <a:ea typeface="Arial"/>
                <a:cs typeface="Arial"/>
                <a:sym typeface="Arial"/>
              </a:rPr>
              <a:t>If the child requires physical assistance to participate, is the routine fairly easy for most of the students in the group to perform independently?</a:t>
            </a:r>
            <a:endParaRPr dirty="0"/>
          </a:p>
          <a:p>
            <a:pPr marL="236179" lvl="0" indent="-236179" algn="l" rtl="0">
              <a:spcBef>
                <a:spcPts val="0"/>
              </a:spcBef>
              <a:spcAft>
                <a:spcPts val="0"/>
              </a:spcAft>
              <a:buNone/>
            </a:pPr>
            <a:endParaRPr dirty="0">
              <a:latin typeface="Arial"/>
              <a:ea typeface="Arial"/>
              <a:cs typeface="Arial"/>
              <a:sym typeface="Arial"/>
            </a:endParaRPr>
          </a:p>
          <a:p>
            <a:pPr marL="236179" lvl="0" indent="-236179" algn="l" rtl="0">
              <a:spcBef>
                <a:spcPts val="0"/>
              </a:spcBef>
              <a:spcAft>
                <a:spcPts val="0"/>
              </a:spcAft>
              <a:buNone/>
            </a:pPr>
            <a:r>
              <a:rPr lang="en-US" b="0" dirty="0">
                <a:latin typeface="Arial"/>
                <a:ea typeface="Arial"/>
                <a:cs typeface="Arial"/>
                <a:sym typeface="Arial"/>
              </a:rPr>
              <a:t>Remember that children with disabilities learn quicker and remember longer if objectives are taught in several environments as well as their natural </a:t>
            </a:r>
            <a:r>
              <a:rPr lang="en-US" b="0" dirty="0" smtClean="0">
                <a:latin typeface="Arial"/>
                <a:ea typeface="Arial"/>
                <a:cs typeface="Arial"/>
                <a:sym typeface="Arial"/>
              </a:rPr>
              <a:t>routines.</a:t>
            </a:r>
            <a:endParaRPr b="0" dirty="0"/>
          </a:p>
          <a:p>
            <a:pPr marL="236179" lvl="0" indent="-236179" algn="l" rtl="0">
              <a:spcBef>
                <a:spcPts val="0"/>
              </a:spcBef>
              <a:spcAft>
                <a:spcPts val="0"/>
              </a:spcAft>
              <a:buNone/>
            </a:pPr>
            <a:endParaRPr dirty="0">
              <a:latin typeface="Arial"/>
              <a:ea typeface="Arial"/>
              <a:cs typeface="Arial"/>
              <a:sym typeface="Arial"/>
            </a:endParaRPr>
          </a:p>
        </p:txBody>
      </p:sp>
    </p:spTree>
    <p:extLst>
      <p:ext uri="{BB962C8B-B14F-4D97-AF65-F5344CB8AC3E}">
        <p14:creationId xmlns:p14="http://schemas.microsoft.com/office/powerpoint/2010/main" val="18695852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1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b="1" dirty="0" smtClean="0">
                <a:latin typeface="Arial"/>
                <a:ea typeface="Arial"/>
                <a:cs typeface="Arial"/>
                <a:sym typeface="Arial"/>
              </a:rPr>
              <a:t>Activity:</a:t>
            </a:r>
            <a:r>
              <a:rPr lang="en-US" dirty="0" smtClean="0">
                <a:latin typeface="Arial"/>
                <a:ea typeface="Arial"/>
                <a:cs typeface="Arial"/>
                <a:sym typeface="Arial"/>
              </a:rPr>
              <a:t> Read the slide, turn </a:t>
            </a:r>
            <a:r>
              <a:rPr lang="en-US" dirty="0">
                <a:latin typeface="Arial"/>
                <a:ea typeface="Arial"/>
                <a:cs typeface="Arial"/>
                <a:sym typeface="Arial"/>
              </a:rPr>
              <a:t>to your shoulder partner</a:t>
            </a:r>
            <a:r>
              <a:rPr lang="en-US" dirty="0" smtClean="0">
                <a:latin typeface="Arial"/>
                <a:ea typeface="Arial"/>
                <a:cs typeface="Arial"/>
                <a:sym typeface="Arial"/>
              </a:rPr>
              <a:t>,</a:t>
            </a:r>
            <a:r>
              <a:rPr lang="en-US" baseline="0" dirty="0" smtClean="0">
                <a:latin typeface="Arial"/>
                <a:ea typeface="Arial"/>
                <a:cs typeface="Arial"/>
                <a:sym typeface="Arial"/>
              </a:rPr>
              <a:t> and b</a:t>
            </a:r>
            <a:r>
              <a:rPr lang="en-US" dirty="0" smtClean="0">
                <a:latin typeface="Arial"/>
                <a:ea typeface="Arial"/>
                <a:cs typeface="Arial"/>
                <a:sym typeface="Arial"/>
              </a:rPr>
              <a:t>rainstorm </a:t>
            </a:r>
            <a:r>
              <a:rPr lang="en-US" dirty="0">
                <a:latin typeface="Arial"/>
                <a:ea typeface="Arial"/>
                <a:cs typeface="Arial"/>
                <a:sym typeface="Arial"/>
              </a:rPr>
              <a:t>times when this could be embedded in the routines and activities of the day.</a:t>
            </a:r>
            <a:endParaRPr dirty="0">
              <a:latin typeface="Arial"/>
              <a:ea typeface="Arial"/>
              <a:cs typeface="Arial"/>
              <a:sym typeface="Arial"/>
            </a:endParaRPr>
          </a:p>
        </p:txBody>
      </p:sp>
      <p:sp>
        <p:nvSpPr>
          <p:cNvPr id="294" name="Google Shape;294;p1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20</a:t>
            </a:fld>
            <a:endParaRPr/>
          </a:p>
        </p:txBody>
      </p:sp>
    </p:spTree>
    <p:extLst>
      <p:ext uri="{BB962C8B-B14F-4D97-AF65-F5344CB8AC3E}">
        <p14:creationId xmlns:p14="http://schemas.microsoft.com/office/powerpoint/2010/main" val="32488031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5: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dirty="0" smtClean="0">
                <a:latin typeface="Arial"/>
                <a:ea typeface="Arial"/>
                <a:cs typeface="Arial"/>
                <a:sym typeface="Arial"/>
              </a:rPr>
              <a:t>Review </a:t>
            </a:r>
            <a:r>
              <a:rPr lang="en-US" dirty="0">
                <a:latin typeface="Arial"/>
                <a:ea typeface="Arial"/>
                <a:cs typeface="Arial"/>
                <a:sym typeface="Arial"/>
              </a:rPr>
              <a:t>these routines of the day, as plausible and best times of the day to work on Mia’s target learning objectives.  </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smtClean="0">
                <a:latin typeface="Arial"/>
                <a:ea typeface="Arial"/>
                <a:cs typeface="Arial"/>
                <a:sym typeface="Arial"/>
              </a:rPr>
              <a:t>Now </a:t>
            </a:r>
            <a:r>
              <a:rPr lang="en-US" dirty="0">
                <a:latin typeface="Arial"/>
                <a:ea typeface="Arial"/>
                <a:cs typeface="Arial"/>
                <a:sym typeface="Arial"/>
              </a:rPr>
              <a:t>that we have discussed daily routines and targeted goals/objectives, let’s discuss how to systematically address all of a </a:t>
            </a:r>
            <a:r>
              <a:rPr lang="en-US" dirty="0" smtClean="0">
                <a:latin typeface="Arial"/>
                <a:ea typeface="Arial"/>
                <a:cs typeface="Arial"/>
                <a:sym typeface="Arial"/>
              </a:rPr>
              <a:t>student’s </a:t>
            </a:r>
            <a:r>
              <a:rPr lang="en-US" dirty="0">
                <a:latin typeface="Arial"/>
                <a:ea typeface="Arial"/>
                <a:cs typeface="Arial"/>
                <a:sym typeface="Arial"/>
              </a:rPr>
              <a:t>objectives at a glance using an Activity Matrix.  </a:t>
            </a:r>
            <a:endParaRPr dirty="0">
              <a:latin typeface="Arial"/>
              <a:ea typeface="Arial"/>
              <a:cs typeface="Arial"/>
              <a:sym typeface="Arial"/>
            </a:endParaRPr>
          </a:p>
        </p:txBody>
      </p:sp>
      <p:sp>
        <p:nvSpPr>
          <p:cNvPr id="301" name="Google Shape;301;p1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6908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4de9ffa8ff_0_5:notes"/>
          <p:cNvSpPr txBox="1">
            <a:spLocks noGrp="1"/>
          </p:cNvSpPr>
          <p:nvPr>
            <p:ph type="sldNum" idx="12"/>
          </p:nvPr>
        </p:nvSpPr>
        <p:spPr>
          <a:xfrm>
            <a:off x="3970938" y="8829967"/>
            <a:ext cx="3037800" cy="466200"/>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2</a:t>
            </a:fld>
            <a:endParaRPr sz="1200" b="0" i="0" u="none" strike="noStrike" cap="none">
              <a:solidFill>
                <a:schemeClr val="dk1"/>
              </a:solidFill>
              <a:latin typeface="Arial"/>
              <a:ea typeface="Arial"/>
              <a:cs typeface="Arial"/>
              <a:sym typeface="Arial"/>
            </a:endParaRPr>
          </a:p>
        </p:txBody>
      </p:sp>
      <p:sp>
        <p:nvSpPr>
          <p:cNvPr id="156" name="Google Shape;156;g4de9ffa8ff_0_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7" name="Google Shape;157;g4de9ffa8ff_0_5:notes"/>
          <p:cNvSpPr txBox="1">
            <a:spLocks noGrp="1"/>
          </p:cNvSpPr>
          <p:nvPr>
            <p:ph type="body" idx="1"/>
          </p:nvPr>
        </p:nvSpPr>
        <p:spPr>
          <a:xfrm>
            <a:off x="701040" y="4473893"/>
            <a:ext cx="5608200" cy="3660600"/>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r>
              <a:rPr lang="en-US" dirty="0" smtClean="0">
                <a:latin typeface="Arial"/>
                <a:ea typeface="Arial"/>
                <a:cs typeface="Arial"/>
                <a:sym typeface="Arial"/>
              </a:rPr>
              <a:t>Today </a:t>
            </a:r>
            <a:r>
              <a:rPr lang="en-US" dirty="0">
                <a:latin typeface="Arial"/>
                <a:ea typeface="Arial"/>
                <a:cs typeface="Arial"/>
                <a:sym typeface="Arial"/>
              </a:rPr>
              <a:t>we going to talk about how we can embed goals and objectives into routines throughout the day and </a:t>
            </a:r>
            <a:r>
              <a:rPr lang="en-US" dirty="0" smtClean="0">
                <a:latin typeface="Arial"/>
                <a:ea typeface="Arial"/>
                <a:cs typeface="Arial"/>
                <a:sym typeface="Arial"/>
              </a:rPr>
              <a:t>provide </a:t>
            </a:r>
            <a:r>
              <a:rPr lang="en-US" dirty="0">
                <a:latin typeface="Arial"/>
                <a:ea typeface="Arial"/>
                <a:cs typeface="Arial"/>
                <a:sym typeface="Arial"/>
              </a:rPr>
              <a:t>instruction to students with disabilities within those routines.</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endParaRPr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41872244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1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dirty="0" smtClean="0">
                <a:latin typeface="Arial"/>
                <a:ea typeface="Arial"/>
                <a:cs typeface="Arial"/>
                <a:sym typeface="Arial"/>
              </a:rPr>
              <a:t>Review </a:t>
            </a:r>
            <a:r>
              <a:rPr lang="en-US" dirty="0">
                <a:latin typeface="Arial"/>
                <a:ea typeface="Arial"/>
                <a:cs typeface="Arial"/>
                <a:sym typeface="Arial"/>
              </a:rPr>
              <a:t>the points on the slide. </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Things to think </a:t>
            </a:r>
            <a:r>
              <a:rPr lang="en-US" dirty="0" smtClean="0">
                <a:latin typeface="Arial"/>
                <a:ea typeface="Arial"/>
                <a:cs typeface="Arial"/>
                <a:sym typeface="Arial"/>
              </a:rPr>
              <a:t>about for a well-planned activity matrix:</a:t>
            </a:r>
            <a:endParaRPr dirty="0">
              <a:latin typeface="Arial"/>
              <a:ea typeface="Arial"/>
              <a:cs typeface="Arial"/>
              <a:sym typeface="Arial"/>
            </a:endParaRPr>
          </a:p>
          <a:p>
            <a:pPr marL="457200" lvl="0" indent="-228600" algn="l" rtl="0">
              <a:spcBef>
                <a:spcPts val="0"/>
              </a:spcBef>
              <a:spcAft>
                <a:spcPts val="0"/>
              </a:spcAft>
              <a:buClr>
                <a:schemeClr val="dk1"/>
              </a:buClr>
              <a:buSzPts val="1200"/>
              <a:buAutoNum type="arabicPeriod"/>
            </a:pPr>
            <a:r>
              <a:rPr lang="en-US" dirty="0">
                <a:latin typeface="Arial"/>
                <a:ea typeface="Arial"/>
                <a:cs typeface="Arial"/>
                <a:sym typeface="Arial"/>
              </a:rPr>
              <a:t>Match the child’s learning objective to the activity </a:t>
            </a:r>
            <a:endParaRPr dirty="0">
              <a:latin typeface="Arial"/>
              <a:ea typeface="Arial"/>
              <a:cs typeface="Arial"/>
              <a:sym typeface="Arial"/>
            </a:endParaRPr>
          </a:p>
          <a:p>
            <a:pPr marL="457200" lvl="0" indent="-228600" algn="l" rtl="0">
              <a:spcBef>
                <a:spcPts val="0"/>
              </a:spcBef>
              <a:spcAft>
                <a:spcPts val="0"/>
              </a:spcAft>
              <a:buClr>
                <a:schemeClr val="dk1"/>
              </a:buClr>
              <a:buSzPts val="1200"/>
              <a:buAutoNum type="arabicPeriod"/>
            </a:pPr>
            <a:r>
              <a:rPr lang="en-US" dirty="0">
                <a:latin typeface="Arial"/>
                <a:ea typeface="Arial"/>
                <a:cs typeface="Arial"/>
                <a:sym typeface="Arial"/>
              </a:rPr>
              <a:t>Consider natural locations in which the behavior occurs</a:t>
            </a:r>
            <a:endParaRPr dirty="0">
              <a:latin typeface="Arial"/>
              <a:ea typeface="Arial"/>
              <a:cs typeface="Arial"/>
              <a:sym typeface="Arial"/>
            </a:endParaRPr>
          </a:p>
          <a:p>
            <a:pPr marL="457200" lvl="0" indent="-228600" algn="l" rtl="0">
              <a:spcBef>
                <a:spcPts val="0"/>
              </a:spcBef>
              <a:spcAft>
                <a:spcPts val="0"/>
              </a:spcAft>
              <a:buClr>
                <a:schemeClr val="dk1"/>
              </a:buClr>
              <a:buSzPts val="1200"/>
              <a:buAutoNum type="arabicPeriod"/>
            </a:pPr>
            <a:r>
              <a:rPr lang="en-US" dirty="0">
                <a:latin typeface="Arial"/>
                <a:ea typeface="Arial"/>
                <a:cs typeface="Arial"/>
                <a:sym typeface="Arial"/>
              </a:rPr>
              <a:t>Use staff who are available during daily activities</a:t>
            </a:r>
            <a:endParaRPr dirty="0">
              <a:latin typeface="Arial"/>
              <a:ea typeface="Arial"/>
              <a:cs typeface="Arial"/>
              <a:sym typeface="Arial"/>
            </a:endParaRPr>
          </a:p>
          <a:p>
            <a:pPr marL="457200" lvl="0" indent="-228600" algn="l" rtl="0">
              <a:spcBef>
                <a:spcPts val="0"/>
              </a:spcBef>
              <a:spcAft>
                <a:spcPts val="0"/>
              </a:spcAft>
              <a:buClr>
                <a:schemeClr val="dk1"/>
              </a:buClr>
              <a:buSzPts val="1200"/>
              <a:buAutoNum type="arabicPeriod"/>
            </a:pPr>
            <a:r>
              <a:rPr lang="en-US" dirty="0">
                <a:latin typeface="Arial"/>
                <a:ea typeface="Arial"/>
                <a:cs typeface="Arial"/>
                <a:sym typeface="Arial"/>
              </a:rPr>
              <a:t>Identify the number of opportunities needed for practice</a:t>
            </a:r>
            <a:endParaRPr dirty="0">
              <a:latin typeface="Arial"/>
              <a:ea typeface="Arial"/>
              <a:cs typeface="Arial"/>
              <a:sym typeface="Arial"/>
            </a:endParaRPr>
          </a:p>
        </p:txBody>
      </p:sp>
      <p:sp>
        <p:nvSpPr>
          <p:cNvPr id="309" name="Google Shape;309;p16: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22</a:t>
            </a:fld>
            <a:endParaRPr/>
          </a:p>
        </p:txBody>
      </p:sp>
    </p:spTree>
    <p:extLst>
      <p:ext uri="{BB962C8B-B14F-4D97-AF65-F5344CB8AC3E}">
        <p14:creationId xmlns:p14="http://schemas.microsoft.com/office/powerpoint/2010/main" val="16654043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17: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dirty="0" smtClean="0">
                <a:latin typeface="Arial"/>
                <a:ea typeface="Arial"/>
                <a:cs typeface="Arial"/>
                <a:sym typeface="Arial"/>
              </a:rPr>
              <a:t>Here </a:t>
            </a:r>
            <a:r>
              <a:rPr lang="en-US" dirty="0">
                <a:latin typeface="Arial"/>
                <a:ea typeface="Arial"/>
                <a:cs typeface="Arial"/>
                <a:sym typeface="Arial"/>
              </a:rPr>
              <a:t>is one example of an activity </a:t>
            </a:r>
            <a:r>
              <a:rPr lang="en-US" dirty="0" smtClean="0">
                <a:latin typeface="Arial"/>
                <a:ea typeface="Arial"/>
                <a:cs typeface="Arial"/>
                <a:sym typeface="Arial"/>
              </a:rPr>
              <a:t>matrix which shows </a:t>
            </a:r>
            <a:r>
              <a:rPr lang="en-US" dirty="0">
                <a:latin typeface="Arial"/>
                <a:ea typeface="Arial"/>
                <a:cs typeface="Arial"/>
                <a:sym typeface="Arial"/>
              </a:rPr>
              <a:t>more than one child at a time and </a:t>
            </a:r>
            <a:r>
              <a:rPr lang="en-US" dirty="0" smtClean="0">
                <a:latin typeface="Arial"/>
                <a:ea typeface="Arial"/>
                <a:cs typeface="Arial"/>
                <a:sym typeface="Arial"/>
              </a:rPr>
              <a:t>their </a:t>
            </a:r>
            <a:r>
              <a:rPr lang="en-US" dirty="0">
                <a:latin typeface="Arial"/>
                <a:ea typeface="Arial"/>
                <a:cs typeface="Arial"/>
                <a:sym typeface="Arial"/>
              </a:rPr>
              <a:t>targeted learning objectives. </a:t>
            </a:r>
            <a:endParaRPr lang="en-US" dirty="0" smtClean="0">
              <a:latin typeface="Arial"/>
              <a:ea typeface="Arial"/>
              <a:cs typeface="Arial"/>
              <a:sym typeface="Arial"/>
            </a:endParaRPr>
          </a:p>
          <a:p>
            <a:pPr marL="0" lvl="0" indent="0" algn="l" rtl="0">
              <a:spcBef>
                <a:spcPts val="0"/>
              </a:spcBef>
              <a:spcAft>
                <a:spcPts val="0"/>
              </a:spcAft>
              <a:buNone/>
            </a:pPr>
            <a:endParaRPr lang="en-US" dirty="0" smtClean="0">
              <a:latin typeface="Arial"/>
              <a:ea typeface="Arial"/>
              <a:cs typeface="Arial"/>
              <a:sym typeface="Arial"/>
            </a:endParaRPr>
          </a:p>
          <a:p>
            <a:pPr marL="0" lvl="0" indent="0" algn="l" rtl="0">
              <a:spcBef>
                <a:spcPts val="0"/>
              </a:spcBef>
              <a:spcAft>
                <a:spcPts val="0"/>
              </a:spcAft>
              <a:buNone/>
            </a:pPr>
            <a:r>
              <a:rPr lang="en-US" dirty="0" smtClean="0">
                <a:latin typeface="Arial"/>
                <a:ea typeface="Arial"/>
                <a:cs typeface="Arial"/>
                <a:sym typeface="Arial"/>
              </a:rPr>
              <a:t>You </a:t>
            </a:r>
            <a:r>
              <a:rPr lang="en-US" dirty="0">
                <a:latin typeface="Arial"/>
                <a:ea typeface="Arial"/>
                <a:cs typeface="Arial"/>
                <a:sym typeface="Arial"/>
              </a:rPr>
              <a:t>have additional examples in your </a:t>
            </a:r>
            <a:r>
              <a:rPr lang="en-US" b="1" dirty="0">
                <a:latin typeface="Arial"/>
                <a:ea typeface="Arial"/>
                <a:cs typeface="Arial"/>
                <a:sym typeface="Arial"/>
              </a:rPr>
              <a:t>handouts</a:t>
            </a:r>
            <a:r>
              <a:rPr lang="en-US" dirty="0">
                <a:latin typeface="Arial"/>
                <a:ea typeface="Arial"/>
                <a:cs typeface="Arial"/>
                <a:sym typeface="Arial"/>
              </a:rPr>
              <a:t> that accompany this module. </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 </a:t>
            </a:r>
            <a:endParaRPr dirty="0">
              <a:latin typeface="Arial"/>
              <a:ea typeface="Arial"/>
              <a:cs typeface="Arial"/>
              <a:sym typeface="Arial"/>
            </a:endParaRPr>
          </a:p>
        </p:txBody>
      </p:sp>
      <p:sp>
        <p:nvSpPr>
          <p:cNvPr id="316" name="Google Shape;316;p1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68057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p1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dirty="0" smtClean="0">
                <a:latin typeface="Arial"/>
                <a:ea typeface="Arial"/>
                <a:cs typeface="Arial"/>
                <a:sym typeface="Arial"/>
              </a:rPr>
              <a:t>This </a:t>
            </a:r>
            <a:r>
              <a:rPr lang="en-US" dirty="0">
                <a:latin typeface="Arial"/>
                <a:ea typeface="Arial"/>
                <a:cs typeface="Arial"/>
                <a:sym typeface="Arial"/>
              </a:rPr>
              <a:t>is an example of a single child’s activity matrix.  </a:t>
            </a:r>
            <a:endParaRPr lang="en-US" dirty="0" smtClean="0">
              <a:latin typeface="Arial"/>
              <a:ea typeface="Arial"/>
              <a:cs typeface="Arial"/>
              <a:sym typeface="Arial"/>
            </a:endParaRPr>
          </a:p>
          <a:p>
            <a:pPr marL="0" lvl="0" indent="0" algn="l" rtl="0">
              <a:spcBef>
                <a:spcPts val="0"/>
              </a:spcBef>
              <a:spcAft>
                <a:spcPts val="0"/>
              </a:spcAft>
              <a:buNone/>
            </a:pPr>
            <a:endParaRPr lang="en-US" dirty="0" smtClean="0">
              <a:latin typeface="Arial"/>
              <a:ea typeface="Arial"/>
              <a:cs typeface="Arial"/>
              <a:sym typeface="Arial"/>
            </a:endParaRPr>
          </a:p>
          <a:p>
            <a:pPr marL="0" lvl="0" indent="0" algn="l" rtl="0">
              <a:spcBef>
                <a:spcPts val="0"/>
              </a:spcBef>
              <a:spcAft>
                <a:spcPts val="0"/>
              </a:spcAft>
              <a:buNone/>
            </a:pPr>
            <a:r>
              <a:rPr lang="en-US" dirty="0" smtClean="0">
                <a:latin typeface="Arial"/>
                <a:ea typeface="Arial"/>
                <a:cs typeface="Arial"/>
                <a:sym typeface="Arial"/>
              </a:rPr>
              <a:t>The </a:t>
            </a:r>
            <a:r>
              <a:rPr lang="en-US" dirty="0">
                <a:latin typeface="Arial"/>
                <a:ea typeface="Arial"/>
                <a:cs typeface="Arial"/>
                <a:sym typeface="Arial"/>
              </a:rPr>
              <a:t>target instructional learning objectives have been embedded into the Activities, </a:t>
            </a:r>
            <a:r>
              <a:rPr lang="en-US" dirty="0" smtClean="0">
                <a:latin typeface="Arial"/>
                <a:ea typeface="Arial"/>
                <a:cs typeface="Arial"/>
                <a:sym typeface="Arial"/>
              </a:rPr>
              <a:t>Routines, </a:t>
            </a:r>
            <a:r>
              <a:rPr lang="en-US" dirty="0">
                <a:latin typeface="Arial"/>
                <a:ea typeface="Arial"/>
                <a:cs typeface="Arial"/>
                <a:sym typeface="Arial"/>
              </a:rPr>
              <a:t>and Transitions of Mia’s preschool day.</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 </a:t>
            </a:r>
            <a:endParaRPr dirty="0"/>
          </a:p>
          <a:p>
            <a:pPr marL="0" lvl="0" indent="0" algn="l" rtl="0">
              <a:spcBef>
                <a:spcPts val="0"/>
              </a:spcBef>
              <a:spcAft>
                <a:spcPts val="0"/>
              </a:spcAft>
              <a:buNone/>
            </a:pPr>
            <a:endParaRPr dirty="0"/>
          </a:p>
        </p:txBody>
      </p:sp>
      <p:sp>
        <p:nvSpPr>
          <p:cNvPr id="324" name="Google Shape;324;p1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24</a:t>
            </a:fld>
            <a:endParaRPr/>
          </a:p>
        </p:txBody>
      </p:sp>
    </p:spTree>
    <p:extLst>
      <p:ext uri="{BB962C8B-B14F-4D97-AF65-F5344CB8AC3E}">
        <p14:creationId xmlns:p14="http://schemas.microsoft.com/office/powerpoint/2010/main" val="28295481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4de0a1676d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4de0a1676d_0_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dirty="0" smtClean="0">
                <a:latin typeface="Arial"/>
                <a:ea typeface="Arial"/>
                <a:cs typeface="Arial"/>
                <a:sym typeface="Arial"/>
              </a:rPr>
              <a:t>Here are two examples:   </a:t>
            </a:r>
          </a:p>
          <a:p>
            <a:pPr marL="457200" lvl="0" indent="-228600" algn="l" rtl="0">
              <a:spcBef>
                <a:spcPts val="0"/>
              </a:spcBef>
              <a:spcAft>
                <a:spcPts val="0"/>
              </a:spcAft>
              <a:buSzPct val="100000"/>
              <a:buFont typeface="+mj-lt"/>
              <a:buAutoNum type="arabicPeriod"/>
            </a:pPr>
            <a:r>
              <a:rPr lang="en-US" dirty="0" smtClean="0">
                <a:latin typeface="Arial"/>
                <a:ea typeface="Arial"/>
                <a:cs typeface="Arial"/>
                <a:sym typeface="Arial"/>
              </a:rPr>
              <a:t>A classroom activity targets the daily activities, routines, and transitions of the day.   </a:t>
            </a:r>
          </a:p>
          <a:p>
            <a:pPr marL="457200" lvl="0" indent="-228600" algn="l" rtl="0">
              <a:spcBef>
                <a:spcPts val="0"/>
              </a:spcBef>
              <a:spcAft>
                <a:spcPts val="0"/>
              </a:spcAft>
              <a:buSzPct val="100000"/>
              <a:buFont typeface="+mj-lt"/>
              <a:buAutoNum type="arabicPeriod"/>
            </a:pPr>
            <a:r>
              <a:rPr lang="en-US" dirty="0" smtClean="0">
                <a:latin typeface="Arial"/>
                <a:ea typeface="Arial"/>
                <a:cs typeface="Arial"/>
                <a:sym typeface="Arial"/>
              </a:rPr>
              <a:t>The activity matrix placed in the house corner allows the team to target objectives specifically within that designated area.   </a:t>
            </a:r>
          </a:p>
          <a:p>
            <a:pPr marL="457200" lvl="0" indent="-228600" algn="l" rtl="0">
              <a:spcBef>
                <a:spcPts val="0"/>
              </a:spcBef>
              <a:spcAft>
                <a:spcPts val="0"/>
              </a:spcAft>
              <a:buSzPct val="100000"/>
              <a:buFont typeface="+mj-lt"/>
              <a:buAutoNum type="arabicPeriod"/>
            </a:pPr>
            <a:endParaRPr lang="en-US" dirty="0" smtClean="0">
              <a:latin typeface="Arial"/>
              <a:ea typeface="Arial"/>
              <a:cs typeface="Arial"/>
              <a:sym typeface="Arial"/>
            </a:endParaRPr>
          </a:p>
          <a:p>
            <a:pPr marL="0" lvl="0" indent="0" algn="l" rtl="0">
              <a:spcBef>
                <a:spcPts val="0"/>
              </a:spcBef>
              <a:spcAft>
                <a:spcPts val="0"/>
              </a:spcAft>
              <a:buClr>
                <a:schemeClr val="dk1"/>
              </a:buClr>
              <a:buFont typeface="Arial"/>
              <a:buNone/>
            </a:pPr>
            <a:r>
              <a:rPr lang="en-US" dirty="0" smtClean="0">
                <a:latin typeface="Arial"/>
                <a:ea typeface="Arial"/>
                <a:cs typeface="Arial"/>
                <a:sym typeface="Arial"/>
              </a:rPr>
              <a:t>Using </a:t>
            </a:r>
            <a:r>
              <a:rPr lang="en-US" dirty="0">
                <a:latin typeface="Arial"/>
                <a:ea typeface="Arial"/>
                <a:cs typeface="Arial"/>
                <a:sym typeface="Arial"/>
              </a:rPr>
              <a:t>post-it notes on the matrix is a convenient way of organizing. </a:t>
            </a:r>
            <a:r>
              <a:rPr lang="en-US" dirty="0" smtClean="0">
                <a:latin typeface="Arial"/>
                <a:ea typeface="Arial"/>
                <a:cs typeface="Arial"/>
                <a:sym typeface="Arial"/>
              </a:rPr>
              <a:t>Learning </a:t>
            </a:r>
            <a:r>
              <a:rPr lang="en-US" dirty="0">
                <a:latin typeface="Arial"/>
                <a:ea typeface="Arial"/>
                <a:cs typeface="Arial"/>
                <a:sym typeface="Arial"/>
              </a:rPr>
              <a:t>targets can be written on the notes and </a:t>
            </a:r>
            <a:r>
              <a:rPr lang="en-US" dirty="0" smtClean="0">
                <a:latin typeface="Arial"/>
                <a:ea typeface="Arial"/>
                <a:cs typeface="Arial"/>
                <a:sym typeface="Arial"/>
              </a:rPr>
              <a:t>placed around </a:t>
            </a:r>
            <a:r>
              <a:rPr lang="en-US" dirty="0">
                <a:latin typeface="Arial"/>
                <a:ea typeface="Arial"/>
                <a:cs typeface="Arial"/>
                <a:sym typeface="Arial"/>
              </a:rPr>
              <a:t>the </a:t>
            </a:r>
            <a:r>
              <a:rPr lang="en-US" dirty="0" smtClean="0">
                <a:latin typeface="Arial"/>
                <a:ea typeface="Arial"/>
                <a:cs typeface="Arial"/>
                <a:sym typeface="Arial"/>
              </a:rPr>
              <a:t>classroom. This </a:t>
            </a:r>
            <a:r>
              <a:rPr lang="en-US" dirty="0">
                <a:latin typeface="Arial"/>
                <a:ea typeface="Arial"/>
                <a:cs typeface="Arial"/>
                <a:sym typeface="Arial"/>
              </a:rPr>
              <a:t>is a nice portable method. </a:t>
            </a:r>
            <a:r>
              <a:rPr lang="en-US" dirty="0" smtClean="0">
                <a:latin typeface="Arial"/>
                <a:ea typeface="Arial"/>
                <a:cs typeface="Arial"/>
                <a:sym typeface="Arial"/>
              </a:rPr>
              <a:t>The </a:t>
            </a:r>
            <a:r>
              <a:rPr lang="en-US" dirty="0">
                <a:latin typeface="Arial"/>
                <a:ea typeface="Arial"/>
                <a:cs typeface="Arial"/>
                <a:sym typeface="Arial"/>
              </a:rPr>
              <a:t>post-it notes can move daily as the teachers assess the best activities in which to teach these skills.   </a:t>
            </a:r>
            <a:endParaRPr dirty="0">
              <a:latin typeface="Arial"/>
              <a:ea typeface="Arial"/>
              <a:cs typeface="Arial"/>
              <a:sym typeface="Arial"/>
            </a:endParaRPr>
          </a:p>
          <a:p>
            <a:pPr marL="0" lvl="0" indent="0" algn="l" rtl="0">
              <a:spcBef>
                <a:spcPts val="0"/>
              </a:spcBef>
              <a:spcAft>
                <a:spcPts val="0"/>
              </a:spcAft>
              <a:buNone/>
            </a:pPr>
            <a:endParaRPr dirty="0"/>
          </a:p>
        </p:txBody>
      </p:sp>
      <p:sp>
        <p:nvSpPr>
          <p:cNvPr id="332" name="Google Shape;332;g4de0a1676d_0_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extLst>
      <p:ext uri="{BB962C8B-B14F-4D97-AF65-F5344CB8AC3E}">
        <p14:creationId xmlns:p14="http://schemas.microsoft.com/office/powerpoint/2010/main" val="615363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19: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dirty="0" smtClean="0">
                <a:latin typeface="Arial"/>
                <a:ea typeface="Arial"/>
                <a:cs typeface="Arial"/>
                <a:sym typeface="Arial"/>
              </a:rPr>
              <a:t>The third </a:t>
            </a:r>
            <a:r>
              <a:rPr lang="en-US" dirty="0">
                <a:latin typeface="Arial"/>
                <a:ea typeface="Arial"/>
                <a:cs typeface="Arial"/>
                <a:sym typeface="Arial"/>
              </a:rPr>
              <a:t>component is how to </a:t>
            </a:r>
            <a:r>
              <a:rPr lang="en-US" dirty="0" smtClean="0">
                <a:latin typeface="Arial"/>
                <a:ea typeface="Arial"/>
                <a:cs typeface="Arial"/>
                <a:sym typeface="Arial"/>
              </a:rPr>
              <a:t>teach – determining which </a:t>
            </a:r>
            <a:r>
              <a:rPr lang="en-US" dirty="0">
                <a:latin typeface="Arial"/>
                <a:ea typeface="Arial"/>
                <a:cs typeface="Arial"/>
                <a:sym typeface="Arial"/>
              </a:rPr>
              <a:t>teaching strategy is most appropriate to address the target instructional goals and objectives.</a:t>
            </a:r>
            <a:endParaRPr dirty="0">
              <a:latin typeface="Arial"/>
              <a:ea typeface="Arial"/>
              <a:cs typeface="Arial"/>
              <a:sym typeface="Arial"/>
            </a:endParaRPr>
          </a:p>
        </p:txBody>
      </p:sp>
      <p:sp>
        <p:nvSpPr>
          <p:cNvPr id="341" name="Google Shape;341;p1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41238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smtClean="0">
                <a:latin typeface="Arial"/>
                <a:ea typeface="Arial"/>
                <a:cs typeface="Arial"/>
                <a:sym typeface="Arial"/>
              </a:rPr>
              <a:t>Before we share some specific strategies for teaching a child, let’s look at some overall Tier 1 strategies that can work for all children. </a:t>
            </a:r>
          </a:p>
          <a:p>
            <a:pPr marL="0" lvl="0" indent="0" algn="l" rtl="0">
              <a:spcBef>
                <a:spcPts val="0"/>
              </a:spcBef>
              <a:spcAft>
                <a:spcPts val="0"/>
              </a:spcAft>
              <a:buNone/>
            </a:pPr>
            <a:endParaRPr lang="en-US" dirty="0" smtClean="0">
              <a:latin typeface="Arial"/>
              <a:ea typeface="Arial"/>
              <a:cs typeface="Arial"/>
              <a:sym typeface="Arial"/>
            </a:endParaRPr>
          </a:p>
          <a:p>
            <a:pPr marL="0" lvl="0" indent="0" algn="l" rtl="0">
              <a:spcBef>
                <a:spcPts val="0"/>
              </a:spcBef>
              <a:spcAft>
                <a:spcPts val="0"/>
              </a:spcAft>
              <a:buNone/>
            </a:pPr>
            <a:r>
              <a:rPr lang="en-US" dirty="0" smtClean="0">
                <a:latin typeface="Arial"/>
                <a:ea typeface="Arial"/>
                <a:cs typeface="Arial"/>
                <a:sym typeface="Arial"/>
              </a:rPr>
              <a:t>These include environmental accommodations, adapting the schedule, adapting materials, and adapting requirements/instruction. </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573997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2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28</a:t>
            </a:fld>
            <a:endParaRPr sz="1200" b="0" i="0" u="none" strike="noStrike" cap="none">
              <a:solidFill>
                <a:schemeClr val="dk1"/>
              </a:solidFill>
              <a:latin typeface="Arial"/>
              <a:ea typeface="Arial"/>
              <a:cs typeface="Arial"/>
              <a:sym typeface="Arial"/>
            </a:endParaRPr>
          </a:p>
        </p:txBody>
      </p:sp>
      <p:sp>
        <p:nvSpPr>
          <p:cNvPr id="353" name="Google Shape;353;p2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4" name="Google Shape;354;p2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dirty="0" smtClean="0">
                <a:latin typeface="Arial"/>
                <a:ea typeface="Arial"/>
                <a:cs typeface="Arial"/>
                <a:sym typeface="Arial"/>
              </a:rPr>
              <a:t>The </a:t>
            </a:r>
            <a:r>
              <a:rPr lang="en-US" dirty="0">
                <a:latin typeface="Arial"/>
                <a:ea typeface="Arial"/>
                <a:cs typeface="Arial"/>
                <a:sym typeface="Arial"/>
              </a:rPr>
              <a:t>environment can be modified as needed to promote more participation. Some examples of modifications to the environment include: </a:t>
            </a:r>
            <a:endParaRPr dirty="0">
              <a:latin typeface="Arial"/>
              <a:ea typeface="Arial"/>
              <a:cs typeface="Arial"/>
              <a:sym typeface="Arial"/>
            </a:endParaRPr>
          </a:p>
          <a:p>
            <a:pPr marL="274320" lvl="1" indent="-182880" algn="l" rtl="0">
              <a:spcBef>
                <a:spcPts val="0"/>
              </a:spcBef>
              <a:spcAft>
                <a:spcPts val="0"/>
              </a:spcAft>
              <a:buClrTx/>
              <a:buSzPts val="1200"/>
              <a:buFont typeface="Arial" panose="020B0604020202020204" pitchFamily="34" charset="0"/>
              <a:buChar char="•"/>
            </a:pPr>
            <a:r>
              <a:rPr lang="en-US" dirty="0">
                <a:latin typeface="Arial"/>
                <a:ea typeface="Arial"/>
                <a:cs typeface="Arial"/>
                <a:sym typeface="Arial"/>
              </a:rPr>
              <a:t>Situation – Children have difficulty putting toys or materials </a:t>
            </a:r>
            <a:r>
              <a:rPr lang="en-US" dirty="0" smtClean="0">
                <a:latin typeface="Arial"/>
                <a:ea typeface="Arial"/>
                <a:cs typeface="Arial"/>
                <a:sym typeface="Arial"/>
              </a:rPr>
              <a:t>away</a:t>
            </a:r>
            <a:endParaRPr dirty="0">
              <a:latin typeface="Arial"/>
              <a:ea typeface="Arial"/>
              <a:cs typeface="Arial"/>
              <a:sym typeface="Arial"/>
            </a:endParaRPr>
          </a:p>
          <a:p>
            <a:pPr marL="274320" lvl="1" indent="-182880" algn="l" rtl="0">
              <a:spcBef>
                <a:spcPts val="0"/>
              </a:spcBef>
              <a:spcAft>
                <a:spcPts val="0"/>
              </a:spcAft>
              <a:buClrTx/>
              <a:buSzPts val="1200"/>
              <a:buFont typeface="Arial" panose="020B0604020202020204" pitchFamily="34" charset="0"/>
              <a:buChar char="•"/>
            </a:pPr>
            <a:r>
              <a:rPr lang="en-US" dirty="0">
                <a:latin typeface="Arial"/>
                <a:ea typeface="Arial"/>
                <a:cs typeface="Arial"/>
                <a:sym typeface="Arial"/>
              </a:rPr>
              <a:t>Modification – Label the shelves or containers with pictures or </a:t>
            </a:r>
            <a:r>
              <a:rPr lang="en-US" dirty="0" smtClean="0">
                <a:latin typeface="Arial"/>
                <a:ea typeface="Arial"/>
                <a:cs typeface="Arial"/>
                <a:sym typeface="Arial"/>
              </a:rPr>
              <a:t>symbols</a:t>
            </a:r>
          </a:p>
          <a:p>
            <a:pPr marL="91440" lvl="1" indent="0" algn="l" rtl="0">
              <a:spcBef>
                <a:spcPts val="0"/>
              </a:spcBef>
              <a:spcAft>
                <a:spcPts val="0"/>
              </a:spcAft>
              <a:buClrTx/>
              <a:buSzPts val="1200"/>
              <a:buFont typeface="Arial" panose="020B0604020202020204" pitchFamily="34" charset="0"/>
              <a:buNone/>
            </a:pPr>
            <a:endParaRPr dirty="0">
              <a:latin typeface="Arial"/>
              <a:ea typeface="Arial"/>
              <a:cs typeface="Arial"/>
              <a:sym typeface="Arial"/>
            </a:endParaRPr>
          </a:p>
          <a:p>
            <a:pPr marL="274320" lvl="1" indent="-182880" algn="l" rtl="0">
              <a:spcBef>
                <a:spcPts val="0"/>
              </a:spcBef>
              <a:spcAft>
                <a:spcPts val="0"/>
              </a:spcAft>
              <a:buClrTx/>
              <a:buSzPts val="1200"/>
              <a:buFont typeface="Arial" panose="020B0604020202020204" pitchFamily="34" charset="0"/>
              <a:buChar char="•"/>
            </a:pPr>
            <a:r>
              <a:rPr lang="en-US" dirty="0">
                <a:latin typeface="Arial"/>
                <a:ea typeface="Arial"/>
                <a:cs typeface="Arial"/>
                <a:sym typeface="Arial"/>
              </a:rPr>
              <a:t>Situation – Children are running throughout the </a:t>
            </a:r>
            <a:r>
              <a:rPr lang="en-US" dirty="0" smtClean="0">
                <a:latin typeface="Arial"/>
                <a:ea typeface="Arial"/>
                <a:cs typeface="Arial"/>
                <a:sym typeface="Arial"/>
              </a:rPr>
              <a:t>classroom</a:t>
            </a:r>
            <a:endParaRPr dirty="0">
              <a:latin typeface="Arial"/>
              <a:ea typeface="Arial"/>
              <a:cs typeface="Arial"/>
              <a:sym typeface="Arial"/>
            </a:endParaRPr>
          </a:p>
          <a:p>
            <a:pPr marL="274320" lvl="1" indent="-182880" algn="l" rtl="0">
              <a:spcBef>
                <a:spcPts val="0"/>
              </a:spcBef>
              <a:spcAft>
                <a:spcPts val="0"/>
              </a:spcAft>
              <a:buClrTx/>
              <a:buSzPts val="1200"/>
              <a:buFont typeface="Arial" panose="020B0604020202020204" pitchFamily="34" charset="0"/>
              <a:buChar char="•"/>
            </a:pPr>
            <a:r>
              <a:rPr lang="en-US" dirty="0">
                <a:latin typeface="Arial"/>
                <a:ea typeface="Arial"/>
                <a:cs typeface="Arial"/>
                <a:sym typeface="Arial"/>
              </a:rPr>
              <a:t>Modification – Have well-defined centers that use furniture and shelves to create spaces, taking away large open areas that allow </a:t>
            </a:r>
            <a:r>
              <a:rPr lang="en-US" dirty="0" smtClean="0">
                <a:latin typeface="Arial"/>
                <a:ea typeface="Arial"/>
                <a:cs typeface="Arial"/>
                <a:sym typeface="Arial"/>
              </a:rPr>
              <a:t>running</a:t>
            </a:r>
            <a:endParaRPr dirty="0">
              <a:latin typeface="Arial"/>
              <a:ea typeface="Arial"/>
              <a:cs typeface="Arial"/>
              <a:sym typeface="Arial"/>
            </a:endParaRPr>
          </a:p>
          <a:p>
            <a:pPr marL="274320" lvl="0" indent="-182880" algn="l" rtl="0">
              <a:spcBef>
                <a:spcPts val="0"/>
              </a:spcBef>
              <a:spcAft>
                <a:spcPts val="0"/>
              </a:spcAft>
              <a:buClrTx/>
              <a:buFont typeface="Arial" panose="020B0604020202020204" pitchFamily="34" charset="0"/>
              <a:buChar char="•"/>
            </a:pPr>
            <a:endParaRPr dirty="0">
              <a:latin typeface="Arial"/>
              <a:ea typeface="Arial"/>
              <a:cs typeface="Arial"/>
              <a:sym typeface="Arial"/>
            </a:endParaRPr>
          </a:p>
          <a:p>
            <a:pPr marL="274320" lvl="1" indent="-182880" algn="l" rtl="0">
              <a:spcBef>
                <a:spcPts val="0"/>
              </a:spcBef>
              <a:spcAft>
                <a:spcPts val="0"/>
              </a:spcAft>
              <a:buClrTx/>
              <a:buSzPts val="1200"/>
              <a:buFont typeface="Arial" panose="020B0604020202020204" pitchFamily="34" charset="0"/>
              <a:buChar char="•"/>
            </a:pPr>
            <a:r>
              <a:rPr lang="en-US" dirty="0">
                <a:latin typeface="Arial"/>
                <a:ea typeface="Arial"/>
                <a:cs typeface="Arial"/>
                <a:sym typeface="Arial"/>
              </a:rPr>
              <a:t>Situation – A child is unable to maintain his or her materials in front of self while </a:t>
            </a:r>
            <a:r>
              <a:rPr lang="en-US" dirty="0" smtClean="0">
                <a:latin typeface="Arial"/>
                <a:ea typeface="Arial"/>
                <a:cs typeface="Arial"/>
                <a:sym typeface="Arial"/>
              </a:rPr>
              <a:t>working</a:t>
            </a:r>
            <a:endParaRPr dirty="0">
              <a:latin typeface="Arial"/>
              <a:ea typeface="Arial"/>
              <a:cs typeface="Arial"/>
              <a:sym typeface="Arial"/>
            </a:endParaRPr>
          </a:p>
          <a:p>
            <a:pPr marL="274320" lvl="1" indent="-182880" algn="l" rtl="0">
              <a:spcBef>
                <a:spcPts val="0"/>
              </a:spcBef>
              <a:spcAft>
                <a:spcPts val="0"/>
              </a:spcAft>
              <a:buClrTx/>
              <a:buSzPts val="1200"/>
              <a:buFont typeface="Arial" panose="020B0604020202020204" pitchFamily="34" charset="0"/>
              <a:buChar char="•"/>
            </a:pPr>
            <a:r>
              <a:rPr lang="en-US" dirty="0">
                <a:latin typeface="Arial"/>
                <a:ea typeface="Arial"/>
                <a:cs typeface="Arial"/>
                <a:sym typeface="Arial"/>
              </a:rPr>
              <a:t>Modification – Put materials in a shallow tray that defines the area for the </a:t>
            </a:r>
            <a:r>
              <a:rPr lang="en-US" dirty="0" smtClean="0">
                <a:latin typeface="Arial"/>
                <a:ea typeface="Arial"/>
                <a:cs typeface="Arial"/>
                <a:sym typeface="Arial"/>
              </a:rPr>
              <a:t>child</a:t>
            </a:r>
            <a:endParaRPr dirty="0">
              <a:latin typeface="Arial"/>
              <a:ea typeface="Arial"/>
              <a:cs typeface="Arial"/>
              <a:sym typeface="Arial"/>
            </a:endParaRPr>
          </a:p>
          <a:p>
            <a:pPr marL="0" lvl="0" indent="0" algn="l" rtl="0">
              <a:spcBef>
                <a:spcPts val="0"/>
              </a:spcBef>
              <a:spcAft>
                <a:spcPts val="0"/>
              </a:spcAft>
              <a:buNone/>
            </a:pPr>
            <a:endParaRPr b="1"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Transitions: A structured approach, such as zone defense scheduling (refer to </a:t>
            </a:r>
            <a:r>
              <a:rPr lang="en-US" b="1" dirty="0">
                <a:latin typeface="Arial"/>
                <a:ea typeface="Arial"/>
                <a:cs typeface="Arial"/>
                <a:sym typeface="Arial"/>
              </a:rPr>
              <a:t>handouts</a:t>
            </a:r>
            <a:r>
              <a:rPr lang="en-US" dirty="0">
                <a:latin typeface="Arial"/>
                <a:ea typeface="Arial"/>
                <a:cs typeface="Arial"/>
                <a:sym typeface="Arial"/>
              </a:rPr>
              <a:t>) (</a:t>
            </a:r>
            <a:r>
              <a:rPr lang="en-US" dirty="0" err="1">
                <a:latin typeface="Arial"/>
                <a:ea typeface="Arial"/>
                <a:cs typeface="Arial"/>
                <a:sym typeface="Arial"/>
              </a:rPr>
              <a:t>McWilliam</a:t>
            </a:r>
            <a:r>
              <a:rPr lang="en-US" dirty="0">
                <a:latin typeface="Arial"/>
                <a:ea typeface="Arial"/>
                <a:cs typeface="Arial"/>
                <a:sym typeface="Arial"/>
              </a:rPr>
              <a:t>, 2005), a method for organizing adults and the physical environment during classroom transitions. Transitions are typically challenging times for children, especially for those with disabilities. The basic premise behind zone defense scheduling is for classroom staff to “zone” or man areas of the room instead of individual children. A schedule is created indicating when certain classroom staff would be in certain areas of the classroom taking their places at the beginning of transitions.</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***Additional resources and supports around environmental design can be found in the Setting Up the Environment module. </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b="1" dirty="0">
                <a:highlight>
                  <a:srgbClr val="FFFF00"/>
                </a:highlight>
                <a:latin typeface="Arial"/>
                <a:ea typeface="Arial"/>
                <a:cs typeface="Arial"/>
                <a:sym typeface="Arial"/>
              </a:rPr>
              <a:t>***Ask Mary about the handouts referred to above. </a:t>
            </a:r>
            <a:endParaRPr b="1" dirty="0">
              <a:highlight>
                <a:srgbClr val="FFFF00"/>
              </a:highlight>
              <a:latin typeface="Arial"/>
              <a:ea typeface="Arial"/>
              <a:cs typeface="Arial"/>
              <a:sym typeface="Arial"/>
            </a:endParaRPr>
          </a:p>
        </p:txBody>
      </p:sp>
    </p:spTree>
    <p:extLst>
      <p:ext uri="{BB962C8B-B14F-4D97-AF65-F5344CB8AC3E}">
        <p14:creationId xmlns:p14="http://schemas.microsoft.com/office/powerpoint/2010/main" val="35626738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4fce133c14_2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4fce133c14_2_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dirty="0" smtClean="0">
                <a:highlight>
                  <a:srgbClr val="FFFF00"/>
                </a:highlight>
              </a:rPr>
              <a:t>https</a:t>
            </a:r>
            <a:r>
              <a:rPr lang="en-US" dirty="0">
                <a:highlight>
                  <a:srgbClr val="FFFF00"/>
                </a:highlight>
              </a:rPr>
              <a:t>://tats.ucf.edu/wp-content/uploads/sites/9/2018/12/ongoing-document-all-sections.pdf</a:t>
            </a:r>
            <a:endParaRPr dirty="0">
              <a:highlight>
                <a:srgbClr val="FFFF00"/>
              </a:highlight>
            </a:endParaRPr>
          </a:p>
        </p:txBody>
      </p:sp>
      <p:sp>
        <p:nvSpPr>
          <p:cNvPr id="362" name="Google Shape;362;g4fce133c14_2_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extLst>
      <p:ext uri="{BB962C8B-B14F-4D97-AF65-F5344CB8AC3E}">
        <p14:creationId xmlns:p14="http://schemas.microsoft.com/office/powerpoint/2010/main" val="13614879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26: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30</a:t>
            </a:fld>
            <a:endParaRPr sz="1200" b="0" i="0" u="none" strike="noStrike" cap="none">
              <a:solidFill>
                <a:schemeClr val="dk1"/>
              </a:solidFill>
              <a:latin typeface="Arial"/>
              <a:ea typeface="Arial"/>
              <a:cs typeface="Arial"/>
              <a:sym typeface="Arial"/>
            </a:endParaRPr>
          </a:p>
        </p:txBody>
      </p:sp>
      <p:sp>
        <p:nvSpPr>
          <p:cNvPr id="368" name="Google Shape;368;p2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69" name="Google Shape;369;p2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236179" lvl="0" indent="-236179" algn="l" rtl="0">
              <a:lnSpc>
                <a:spcPct val="80000"/>
              </a:lnSpc>
              <a:spcBef>
                <a:spcPts val="0"/>
              </a:spcBef>
              <a:spcAft>
                <a:spcPts val="0"/>
              </a:spcAft>
              <a:buNone/>
            </a:pPr>
            <a:r>
              <a:rPr lang="en-US" b="1" dirty="0" smtClean="0">
                <a:latin typeface="Arial"/>
                <a:ea typeface="Arial"/>
                <a:cs typeface="Arial"/>
                <a:sym typeface="Arial"/>
              </a:rPr>
              <a:t>Video: </a:t>
            </a:r>
            <a:r>
              <a:rPr lang="en-US" dirty="0">
                <a:latin typeface="Arial"/>
                <a:ea typeface="Arial"/>
                <a:cs typeface="Arial"/>
                <a:sym typeface="Arial"/>
              </a:rPr>
              <a:t>CONNECT Embedded instruction evidence 1.9 block play (link on slide) </a:t>
            </a:r>
            <a:r>
              <a:rPr lang="en-US" u="sng" dirty="0">
                <a:solidFill>
                  <a:schemeClr val="accent5"/>
                </a:solidFill>
                <a:latin typeface="Arial"/>
                <a:ea typeface="Arial"/>
                <a:cs typeface="Arial"/>
                <a:sym typeface="Arial"/>
                <a:hlinkClick r:id="rId3"/>
              </a:rPr>
              <a:t>https://youtu.be/NqxXdmT82iQ</a:t>
            </a:r>
            <a:endParaRPr dirty="0">
              <a:latin typeface="Arial"/>
              <a:ea typeface="Arial"/>
              <a:cs typeface="Arial"/>
              <a:sym typeface="Arial"/>
            </a:endParaRPr>
          </a:p>
          <a:p>
            <a:pPr marL="236179" lvl="0" indent="-236179" algn="l" rtl="0">
              <a:lnSpc>
                <a:spcPct val="80000"/>
              </a:lnSpc>
              <a:spcBef>
                <a:spcPts val="0"/>
              </a:spcBef>
              <a:spcAft>
                <a:spcPts val="0"/>
              </a:spcAft>
              <a:buNone/>
            </a:pPr>
            <a:endParaRPr dirty="0">
              <a:latin typeface="Arial"/>
              <a:ea typeface="Arial"/>
              <a:cs typeface="Arial"/>
              <a:sym typeface="Arial"/>
            </a:endParaRPr>
          </a:p>
          <a:p>
            <a:pPr marL="236179" lvl="0" indent="-236179" algn="l" rtl="0">
              <a:lnSpc>
                <a:spcPct val="80000"/>
              </a:lnSpc>
              <a:spcBef>
                <a:spcPts val="0"/>
              </a:spcBef>
              <a:spcAft>
                <a:spcPts val="0"/>
              </a:spcAft>
              <a:buNone/>
            </a:pPr>
            <a:r>
              <a:rPr lang="en-US" dirty="0" smtClean="0">
                <a:latin typeface="Arial"/>
                <a:ea typeface="Arial"/>
                <a:cs typeface="Arial"/>
                <a:sym typeface="Arial"/>
              </a:rPr>
              <a:t>Break </a:t>
            </a:r>
            <a:r>
              <a:rPr lang="en-US" dirty="0">
                <a:latin typeface="Arial"/>
                <a:ea typeface="Arial"/>
                <a:cs typeface="Arial"/>
                <a:sym typeface="Arial"/>
              </a:rPr>
              <a:t>down the task</a:t>
            </a:r>
            <a:r>
              <a:rPr lang="en-US" dirty="0" smtClean="0">
                <a:latin typeface="Arial"/>
                <a:ea typeface="Arial"/>
                <a:cs typeface="Arial"/>
                <a:sym typeface="Arial"/>
              </a:rPr>
              <a:t>. </a:t>
            </a:r>
            <a:r>
              <a:rPr lang="en-US" dirty="0">
                <a:latin typeface="Arial"/>
                <a:ea typeface="Arial"/>
                <a:cs typeface="Arial"/>
                <a:sym typeface="Arial"/>
              </a:rPr>
              <a:t>Have the situation on </a:t>
            </a:r>
            <a:r>
              <a:rPr lang="en-US" b="1" dirty="0">
                <a:latin typeface="Arial"/>
                <a:ea typeface="Arial"/>
                <a:cs typeface="Arial"/>
                <a:sym typeface="Arial"/>
              </a:rPr>
              <a:t>flip charts </a:t>
            </a:r>
            <a:endParaRPr b="1" dirty="0"/>
          </a:p>
          <a:p>
            <a:pPr marL="236179" lvl="0" indent="-236179" algn="l" rtl="0">
              <a:lnSpc>
                <a:spcPct val="80000"/>
              </a:lnSpc>
              <a:spcBef>
                <a:spcPts val="0"/>
              </a:spcBef>
              <a:spcAft>
                <a:spcPts val="0"/>
              </a:spcAft>
              <a:buNone/>
            </a:pPr>
            <a:r>
              <a:rPr lang="en-US" dirty="0">
                <a:solidFill>
                  <a:srgbClr val="000000"/>
                </a:solidFill>
                <a:latin typeface="Arial"/>
                <a:ea typeface="Arial"/>
                <a:cs typeface="Arial"/>
                <a:sym typeface="Arial"/>
              </a:rPr>
              <a:t>	      Situation – When playing with toys, </a:t>
            </a:r>
            <a:r>
              <a:rPr lang="en-US" dirty="0" smtClean="0">
                <a:solidFill>
                  <a:srgbClr val="000000"/>
                </a:solidFill>
                <a:latin typeface="Arial"/>
                <a:ea typeface="Arial"/>
                <a:cs typeface="Arial"/>
                <a:sym typeface="Arial"/>
              </a:rPr>
              <a:t>puzzles, </a:t>
            </a:r>
            <a:r>
              <a:rPr lang="en-US" dirty="0">
                <a:solidFill>
                  <a:srgbClr val="000000"/>
                </a:solidFill>
                <a:latin typeface="Arial"/>
                <a:ea typeface="Arial"/>
                <a:cs typeface="Arial"/>
                <a:sym typeface="Arial"/>
              </a:rPr>
              <a:t>or beads, the child is distracted by the pieces and often drops, </a:t>
            </a:r>
            <a:r>
              <a:rPr lang="en-US" dirty="0" smtClean="0">
                <a:solidFill>
                  <a:srgbClr val="000000"/>
                </a:solidFill>
                <a:latin typeface="Arial"/>
                <a:ea typeface="Arial"/>
                <a:cs typeface="Arial"/>
                <a:sym typeface="Arial"/>
              </a:rPr>
              <a:t>bangs, </a:t>
            </a:r>
            <a:r>
              <a:rPr lang="en-US" dirty="0">
                <a:solidFill>
                  <a:srgbClr val="000000"/>
                </a:solidFill>
                <a:latin typeface="Arial"/>
                <a:ea typeface="Arial"/>
                <a:cs typeface="Arial"/>
                <a:sym typeface="Arial"/>
              </a:rPr>
              <a:t>or scatters the pieces rather than try to put the pieces </a:t>
            </a:r>
            <a:r>
              <a:rPr lang="en-US" dirty="0" smtClean="0">
                <a:solidFill>
                  <a:srgbClr val="000000"/>
                </a:solidFill>
                <a:latin typeface="Arial"/>
                <a:ea typeface="Arial"/>
                <a:cs typeface="Arial"/>
                <a:sym typeface="Arial"/>
              </a:rPr>
              <a:t>in the puzzle frame.</a:t>
            </a:r>
            <a:endParaRPr dirty="0">
              <a:solidFill>
                <a:srgbClr val="000000"/>
              </a:solidFill>
            </a:endParaRPr>
          </a:p>
          <a:p>
            <a:pPr marL="473975" lvl="1" indent="0" algn="l" rtl="0">
              <a:lnSpc>
                <a:spcPct val="80000"/>
              </a:lnSpc>
              <a:spcBef>
                <a:spcPts val="0"/>
              </a:spcBef>
              <a:spcAft>
                <a:spcPts val="0"/>
              </a:spcAft>
              <a:buClr>
                <a:schemeClr val="dk1"/>
              </a:buClr>
              <a:buSzPts val="1200"/>
              <a:buFont typeface="Arial"/>
              <a:buNone/>
            </a:pPr>
            <a:r>
              <a:rPr lang="en-US" dirty="0">
                <a:latin typeface="Arial"/>
                <a:ea typeface="Arial"/>
                <a:cs typeface="Arial"/>
                <a:sym typeface="Arial"/>
              </a:rPr>
              <a:t>Modification – Hand the pieces to the child one by one, gradually increasing the number of pieces the child has at one </a:t>
            </a:r>
            <a:r>
              <a:rPr lang="en-US" dirty="0" smtClean="0">
                <a:latin typeface="Arial"/>
                <a:ea typeface="Arial"/>
                <a:cs typeface="Arial"/>
                <a:sym typeface="Arial"/>
              </a:rPr>
              <a:t>time.</a:t>
            </a:r>
            <a:endParaRPr dirty="0"/>
          </a:p>
          <a:p>
            <a:pPr marL="473975" lvl="1" indent="0" algn="l" rtl="0">
              <a:lnSpc>
                <a:spcPct val="80000"/>
              </a:lnSpc>
              <a:spcBef>
                <a:spcPts val="0"/>
              </a:spcBef>
              <a:spcAft>
                <a:spcPts val="0"/>
              </a:spcAft>
              <a:buClr>
                <a:schemeClr val="dk1"/>
              </a:buClr>
              <a:buSzPts val="1200"/>
              <a:buFont typeface="Calibri"/>
              <a:buNone/>
            </a:pPr>
            <a:endParaRPr dirty="0">
              <a:latin typeface="Arial"/>
              <a:ea typeface="Arial"/>
              <a:cs typeface="Arial"/>
              <a:sym typeface="Arial"/>
            </a:endParaRPr>
          </a:p>
          <a:p>
            <a:pPr marL="473975" lvl="1" indent="0" algn="l" rtl="0">
              <a:lnSpc>
                <a:spcPct val="80000"/>
              </a:lnSpc>
              <a:spcBef>
                <a:spcPts val="0"/>
              </a:spcBef>
              <a:spcAft>
                <a:spcPts val="0"/>
              </a:spcAft>
              <a:buClr>
                <a:schemeClr val="dk1"/>
              </a:buClr>
              <a:buSzPts val="1200"/>
              <a:buFont typeface="Arial"/>
              <a:buNone/>
            </a:pPr>
            <a:r>
              <a:rPr lang="en-US" dirty="0">
                <a:latin typeface="Arial"/>
                <a:ea typeface="Arial"/>
                <a:cs typeface="Arial"/>
                <a:sym typeface="Arial"/>
              </a:rPr>
              <a:t>Situation – A child is overwhelmed by activities such as cooking, </a:t>
            </a:r>
            <a:r>
              <a:rPr lang="en-US" dirty="0" smtClean="0">
                <a:latin typeface="Arial"/>
                <a:ea typeface="Arial"/>
                <a:cs typeface="Arial"/>
                <a:sym typeface="Arial"/>
              </a:rPr>
              <a:t>crafts, </a:t>
            </a:r>
            <a:r>
              <a:rPr lang="en-US" dirty="0">
                <a:latin typeface="Arial"/>
                <a:ea typeface="Arial"/>
                <a:cs typeface="Arial"/>
                <a:sym typeface="Arial"/>
              </a:rPr>
              <a:t>or table </a:t>
            </a:r>
            <a:r>
              <a:rPr lang="en-US" dirty="0" smtClean="0">
                <a:latin typeface="Arial"/>
                <a:ea typeface="Arial"/>
                <a:cs typeface="Arial"/>
                <a:sym typeface="Arial"/>
              </a:rPr>
              <a:t>games.</a:t>
            </a:r>
            <a:endParaRPr dirty="0"/>
          </a:p>
          <a:p>
            <a:pPr marL="473975" lvl="1" indent="0" algn="l" rtl="0">
              <a:lnSpc>
                <a:spcPct val="80000"/>
              </a:lnSpc>
              <a:spcBef>
                <a:spcPts val="0"/>
              </a:spcBef>
              <a:spcAft>
                <a:spcPts val="0"/>
              </a:spcAft>
              <a:buClr>
                <a:schemeClr val="dk1"/>
              </a:buClr>
              <a:buSzPts val="1200"/>
              <a:buFont typeface="Arial"/>
              <a:buNone/>
            </a:pPr>
            <a:r>
              <a:rPr lang="en-US" dirty="0">
                <a:latin typeface="Arial"/>
                <a:ea typeface="Arial"/>
                <a:cs typeface="Arial"/>
                <a:sym typeface="Arial"/>
              </a:rPr>
              <a:t>Modification – Break down the activity into several parts. Describe the parts in clear terms. Draw pictures of the steps to make it even clearer.</a:t>
            </a:r>
            <a:endParaRPr dirty="0"/>
          </a:p>
          <a:p>
            <a:pPr marL="236179" lvl="0" indent="-236179" algn="l" rtl="0">
              <a:lnSpc>
                <a:spcPct val="80000"/>
              </a:lnSpc>
              <a:spcBef>
                <a:spcPts val="0"/>
              </a:spcBef>
              <a:spcAft>
                <a:spcPts val="0"/>
              </a:spcAft>
              <a:buNone/>
            </a:pPr>
            <a:endParaRPr dirty="0">
              <a:latin typeface="Arial"/>
              <a:ea typeface="Arial"/>
              <a:cs typeface="Arial"/>
              <a:sym typeface="Arial"/>
            </a:endParaRPr>
          </a:p>
          <a:p>
            <a:pPr marL="236179" lvl="0" indent="-236179" algn="l" rtl="0">
              <a:lnSpc>
                <a:spcPct val="80000"/>
              </a:lnSpc>
              <a:spcBef>
                <a:spcPts val="0"/>
              </a:spcBef>
              <a:spcAft>
                <a:spcPts val="0"/>
              </a:spcAft>
              <a:buNone/>
            </a:pPr>
            <a:r>
              <a:rPr lang="en-US" dirty="0">
                <a:latin typeface="Arial"/>
                <a:ea typeface="Arial"/>
                <a:cs typeface="Arial"/>
                <a:sym typeface="Arial"/>
              </a:rPr>
              <a:t>Change or reduce the number of required steps.</a:t>
            </a:r>
            <a:endParaRPr dirty="0"/>
          </a:p>
          <a:p>
            <a:pPr marL="473975" lvl="1" indent="0" algn="l" rtl="0">
              <a:lnSpc>
                <a:spcPct val="80000"/>
              </a:lnSpc>
              <a:spcBef>
                <a:spcPts val="0"/>
              </a:spcBef>
              <a:spcAft>
                <a:spcPts val="0"/>
              </a:spcAft>
              <a:buClr>
                <a:schemeClr val="dk1"/>
              </a:buClr>
              <a:buSzPts val="1200"/>
              <a:buFont typeface="Arial"/>
              <a:buNone/>
            </a:pPr>
            <a:r>
              <a:rPr lang="en-US" dirty="0">
                <a:latin typeface="Arial"/>
                <a:ea typeface="Arial"/>
                <a:cs typeface="Arial"/>
                <a:sym typeface="Arial"/>
              </a:rPr>
              <a:t>Situation – A child plays repetitively in the house corner and rarely acts out multistep scenes. </a:t>
            </a:r>
            <a:endParaRPr dirty="0"/>
          </a:p>
          <a:p>
            <a:pPr marL="473975" lvl="1" indent="0" algn="l" rtl="0">
              <a:lnSpc>
                <a:spcPct val="80000"/>
              </a:lnSpc>
              <a:spcBef>
                <a:spcPts val="0"/>
              </a:spcBef>
              <a:spcAft>
                <a:spcPts val="0"/>
              </a:spcAft>
              <a:buClr>
                <a:schemeClr val="dk1"/>
              </a:buClr>
              <a:buSzPts val="1200"/>
              <a:buFont typeface="Arial"/>
              <a:buNone/>
            </a:pPr>
            <a:r>
              <a:rPr lang="en-US" dirty="0">
                <a:latin typeface="Arial"/>
                <a:ea typeface="Arial"/>
                <a:cs typeface="Arial"/>
                <a:sym typeface="Arial"/>
              </a:rPr>
              <a:t>Modification – Make photographs of three- or four-step play scenes (e.g., put the pot on the stove, take it to the table). Use the photos to help the child lengthen the time spent in play.</a:t>
            </a:r>
            <a:endParaRPr dirty="0"/>
          </a:p>
          <a:p>
            <a:pPr marL="236179" lvl="0" indent="-236179" algn="l" rtl="0">
              <a:lnSpc>
                <a:spcPct val="80000"/>
              </a:lnSpc>
              <a:spcBef>
                <a:spcPts val="0"/>
              </a:spcBef>
              <a:spcAft>
                <a:spcPts val="0"/>
              </a:spcAft>
              <a:buNone/>
            </a:pPr>
            <a:endParaRPr dirty="0">
              <a:latin typeface="Arial"/>
              <a:ea typeface="Arial"/>
              <a:cs typeface="Arial"/>
              <a:sym typeface="Arial"/>
            </a:endParaRPr>
          </a:p>
        </p:txBody>
      </p:sp>
    </p:spTree>
    <p:extLst>
      <p:ext uri="{BB962C8B-B14F-4D97-AF65-F5344CB8AC3E}">
        <p14:creationId xmlns:p14="http://schemas.microsoft.com/office/powerpoint/2010/main" val="27417768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31</a:t>
            </a:fld>
            <a:endParaRPr sz="1200" b="0" i="0" u="none" strike="noStrike" cap="none">
              <a:solidFill>
                <a:schemeClr val="dk1"/>
              </a:solidFill>
              <a:latin typeface="Arial"/>
              <a:ea typeface="Arial"/>
              <a:cs typeface="Arial"/>
              <a:sym typeface="Arial"/>
            </a:endParaRPr>
          </a:p>
        </p:txBody>
      </p:sp>
      <p:sp>
        <p:nvSpPr>
          <p:cNvPr id="376" name="Google Shape;376;p2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77" name="Google Shape;377;p2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236179" lvl="0" indent="-236179" algn="l" rtl="0">
              <a:lnSpc>
                <a:spcPct val="80000"/>
              </a:lnSpc>
              <a:spcBef>
                <a:spcPts val="0"/>
              </a:spcBef>
              <a:spcAft>
                <a:spcPts val="0"/>
              </a:spcAft>
              <a:buNone/>
            </a:pPr>
            <a:r>
              <a:rPr lang="en-US" b="1" dirty="0" smtClean="0">
                <a:latin typeface="Arial"/>
                <a:ea typeface="Arial"/>
                <a:cs typeface="Arial"/>
                <a:sym typeface="Arial"/>
              </a:rPr>
              <a:t>Video: </a:t>
            </a:r>
            <a:r>
              <a:rPr lang="en-US" dirty="0" smtClean="0">
                <a:latin typeface="Arial"/>
                <a:ea typeface="Arial"/>
                <a:cs typeface="Arial"/>
                <a:sym typeface="Arial"/>
              </a:rPr>
              <a:t>CONNECT </a:t>
            </a:r>
            <a:r>
              <a:rPr lang="en-US" dirty="0">
                <a:latin typeface="Arial"/>
                <a:ea typeface="Arial"/>
                <a:cs typeface="Arial"/>
                <a:sym typeface="Arial"/>
              </a:rPr>
              <a:t>Module video 1.16 child in group reading at circle time (link on slide) </a:t>
            </a:r>
            <a:r>
              <a:rPr lang="en-US" u="sng" dirty="0">
                <a:solidFill>
                  <a:schemeClr val="accent5"/>
                </a:solidFill>
                <a:latin typeface="Arial"/>
                <a:ea typeface="Arial"/>
                <a:cs typeface="Arial"/>
                <a:sym typeface="Arial"/>
                <a:hlinkClick r:id="rId3"/>
              </a:rPr>
              <a:t>https://youtu.be/zHGFQOoMcKw</a:t>
            </a:r>
            <a:endParaRPr dirty="0">
              <a:latin typeface="Arial"/>
              <a:ea typeface="Arial"/>
              <a:cs typeface="Arial"/>
              <a:sym typeface="Arial"/>
            </a:endParaRPr>
          </a:p>
          <a:p>
            <a:pPr marL="236179" lvl="0" indent="-236179" algn="l" rtl="0">
              <a:lnSpc>
                <a:spcPct val="80000"/>
              </a:lnSpc>
              <a:spcBef>
                <a:spcPts val="0"/>
              </a:spcBef>
              <a:spcAft>
                <a:spcPts val="0"/>
              </a:spcAft>
              <a:buNone/>
            </a:pPr>
            <a:endParaRPr dirty="0">
              <a:latin typeface="Arial"/>
              <a:ea typeface="Arial"/>
              <a:cs typeface="Arial"/>
              <a:sym typeface="Arial"/>
            </a:endParaRPr>
          </a:p>
          <a:p>
            <a:pPr marL="236179" lvl="0" indent="-236179" algn="l" rtl="0">
              <a:lnSpc>
                <a:spcPct val="80000"/>
              </a:lnSpc>
              <a:spcBef>
                <a:spcPts val="0"/>
              </a:spcBef>
              <a:spcAft>
                <a:spcPts val="0"/>
              </a:spcAft>
              <a:buNone/>
            </a:pPr>
            <a:r>
              <a:rPr lang="en-US" dirty="0">
                <a:latin typeface="Arial"/>
                <a:ea typeface="Arial"/>
                <a:cs typeface="Arial"/>
                <a:sym typeface="Arial"/>
              </a:rPr>
              <a:t>Examples of modifications to materials.</a:t>
            </a:r>
            <a:endParaRPr dirty="0">
              <a:latin typeface="Arial"/>
              <a:ea typeface="Arial"/>
              <a:cs typeface="Arial"/>
              <a:sym typeface="Arial"/>
            </a:endParaRPr>
          </a:p>
          <a:p>
            <a:pPr marL="236179" lvl="0" indent="-236179" algn="l" rtl="0">
              <a:lnSpc>
                <a:spcPct val="80000"/>
              </a:lnSpc>
              <a:spcBef>
                <a:spcPts val="0"/>
              </a:spcBef>
              <a:spcAft>
                <a:spcPts val="0"/>
              </a:spcAft>
              <a:buNone/>
            </a:pPr>
            <a:r>
              <a:rPr lang="en-US" dirty="0" smtClean="0">
                <a:latin typeface="Arial"/>
                <a:ea typeface="Arial"/>
                <a:cs typeface="Arial"/>
                <a:sym typeface="Arial"/>
              </a:rPr>
              <a:t>Put </a:t>
            </a:r>
            <a:r>
              <a:rPr lang="en-US" dirty="0">
                <a:latin typeface="Arial"/>
                <a:ea typeface="Arial"/>
                <a:cs typeface="Arial"/>
                <a:sym typeface="Arial"/>
              </a:rPr>
              <a:t>materials at the optimal level.</a:t>
            </a:r>
            <a:endParaRPr dirty="0">
              <a:latin typeface="Arial"/>
              <a:ea typeface="Arial"/>
              <a:cs typeface="Arial"/>
              <a:sym typeface="Arial"/>
            </a:endParaRPr>
          </a:p>
          <a:p>
            <a:pPr marL="457200" lvl="1" indent="-182880" algn="l" rtl="0">
              <a:lnSpc>
                <a:spcPct val="100000"/>
              </a:lnSpc>
              <a:spcBef>
                <a:spcPts val="0"/>
              </a:spcBef>
              <a:spcAft>
                <a:spcPts val="0"/>
              </a:spcAft>
              <a:buClr>
                <a:schemeClr val="dk1"/>
              </a:buClr>
              <a:buSzPts val="1200"/>
              <a:buFont typeface="Arial" panose="020B0604020202020204" pitchFamily="34" charset="0"/>
              <a:buChar char="•"/>
            </a:pPr>
            <a:r>
              <a:rPr lang="en-US" dirty="0">
                <a:latin typeface="Arial"/>
                <a:ea typeface="Arial"/>
                <a:cs typeface="Arial"/>
                <a:sym typeface="Arial"/>
              </a:rPr>
              <a:t>Situation – Child has to reach up to the counter to put away dishes and utensils at snack time.</a:t>
            </a:r>
            <a:endParaRPr dirty="0">
              <a:latin typeface="Arial"/>
              <a:ea typeface="Arial"/>
              <a:cs typeface="Arial"/>
              <a:sym typeface="Arial"/>
            </a:endParaRPr>
          </a:p>
          <a:p>
            <a:pPr marL="457200" lvl="1" indent="-182880" algn="l" rtl="0">
              <a:lnSpc>
                <a:spcPct val="100000"/>
              </a:lnSpc>
              <a:spcBef>
                <a:spcPts val="0"/>
              </a:spcBef>
              <a:spcAft>
                <a:spcPts val="0"/>
              </a:spcAft>
              <a:buClr>
                <a:schemeClr val="dk1"/>
              </a:buClr>
              <a:buSzPts val="1200"/>
              <a:buFont typeface="Arial" panose="020B0604020202020204" pitchFamily="34" charset="0"/>
              <a:buChar char="•"/>
            </a:pPr>
            <a:r>
              <a:rPr lang="en-US" dirty="0">
                <a:latin typeface="Arial"/>
                <a:ea typeface="Arial"/>
                <a:cs typeface="Arial"/>
                <a:sym typeface="Arial"/>
              </a:rPr>
              <a:t>Modification – Place plastic wash tubs on child-size chairs or benches for clean up.</a:t>
            </a:r>
            <a:endParaRPr dirty="0">
              <a:latin typeface="Arial"/>
              <a:ea typeface="Arial"/>
              <a:cs typeface="Arial"/>
              <a:sym typeface="Arial"/>
            </a:endParaRPr>
          </a:p>
          <a:p>
            <a:pPr marL="457200" lvl="1" indent="-182880" algn="l" rtl="0">
              <a:lnSpc>
                <a:spcPct val="100000"/>
              </a:lnSpc>
              <a:spcBef>
                <a:spcPts val="0"/>
              </a:spcBef>
              <a:spcAft>
                <a:spcPts val="0"/>
              </a:spcAft>
              <a:buClr>
                <a:schemeClr val="dk1"/>
              </a:buClr>
              <a:buSzPts val="1200"/>
              <a:buFont typeface="Arial" panose="020B0604020202020204" pitchFamily="34" charset="0"/>
              <a:buChar char="•"/>
            </a:pPr>
            <a:endParaRPr dirty="0">
              <a:latin typeface="Arial"/>
              <a:ea typeface="Arial"/>
              <a:cs typeface="Arial"/>
              <a:sym typeface="Arial"/>
            </a:endParaRPr>
          </a:p>
          <a:p>
            <a:pPr marL="457200" lvl="1" indent="-182880" algn="l" rtl="0">
              <a:lnSpc>
                <a:spcPct val="100000"/>
              </a:lnSpc>
              <a:spcBef>
                <a:spcPts val="0"/>
              </a:spcBef>
              <a:spcAft>
                <a:spcPts val="0"/>
              </a:spcAft>
              <a:buClr>
                <a:schemeClr val="dk1"/>
              </a:buClr>
              <a:buSzPts val="1200"/>
              <a:buFont typeface="Arial" panose="020B0604020202020204" pitchFamily="34" charset="0"/>
              <a:buChar char="•"/>
            </a:pPr>
            <a:r>
              <a:rPr lang="en-US" dirty="0">
                <a:latin typeface="Arial"/>
                <a:ea typeface="Arial"/>
                <a:cs typeface="Arial"/>
                <a:sym typeface="Arial"/>
              </a:rPr>
              <a:t>Situation – Child has difficulty standing and using the art easel.</a:t>
            </a:r>
            <a:endParaRPr dirty="0">
              <a:latin typeface="Arial"/>
              <a:ea typeface="Arial"/>
              <a:cs typeface="Arial"/>
              <a:sym typeface="Arial"/>
            </a:endParaRPr>
          </a:p>
          <a:p>
            <a:pPr marL="457200" lvl="1" indent="-182880" algn="l" rtl="0">
              <a:lnSpc>
                <a:spcPct val="100000"/>
              </a:lnSpc>
              <a:spcBef>
                <a:spcPts val="0"/>
              </a:spcBef>
              <a:spcAft>
                <a:spcPts val="0"/>
              </a:spcAft>
              <a:buClr>
                <a:schemeClr val="dk1"/>
              </a:buClr>
              <a:buSzPts val="1200"/>
              <a:buFont typeface="Arial" panose="020B0604020202020204" pitchFamily="34" charset="0"/>
              <a:buChar char="•"/>
            </a:pPr>
            <a:r>
              <a:rPr lang="en-US" dirty="0">
                <a:latin typeface="Arial"/>
                <a:ea typeface="Arial"/>
                <a:cs typeface="Arial"/>
                <a:sym typeface="Arial"/>
              </a:rPr>
              <a:t>Modification – Lower the easel and give the child a chair or make a table-top easel.</a:t>
            </a:r>
            <a:endParaRPr dirty="0">
              <a:latin typeface="Arial"/>
              <a:ea typeface="Arial"/>
              <a:cs typeface="Arial"/>
              <a:sym typeface="Arial"/>
            </a:endParaRPr>
          </a:p>
          <a:p>
            <a:pPr marL="236179" lvl="0" indent="-236179" algn="l" rtl="0">
              <a:lnSpc>
                <a:spcPct val="80000"/>
              </a:lnSpc>
              <a:spcBef>
                <a:spcPts val="0"/>
              </a:spcBef>
              <a:spcAft>
                <a:spcPts val="0"/>
              </a:spcAft>
              <a:buNone/>
            </a:pPr>
            <a:endParaRPr dirty="0">
              <a:latin typeface="Arial"/>
              <a:ea typeface="Arial"/>
              <a:cs typeface="Arial"/>
              <a:sym typeface="Arial"/>
            </a:endParaRPr>
          </a:p>
          <a:p>
            <a:pPr marL="236179" lvl="0" indent="-236179" algn="l" rtl="0">
              <a:lnSpc>
                <a:spcPct val="80000"/>
              </a:lnSpc>
              <a:spcBef>
                <a:spcPts val="0"/>
              </a:spcBef>
              <a:spcAft>
                <a:spcPts val="0"/>
              </a:spcAft>
              <a:buNone/>
            </a:pPr>
            <a:r>
              <a:rPr lang="en-US" dirty="0">
                <a:latin typeface="Arial"/>
                <a:ea typeface="Arial"/>
                <a:cs typeface="Arial"/>
                <a:sym typeface="Arial"/>
              </a:rPr>
              <a:t>Stabilize materials. </a:t>
            </a:r>
            <a:endParaRPr dirty="0">
              <a:latin typeface="Arial"/>
              <a:ea typeface="Arial"/>
              <a:cs typeface="Arial"/>
              <a:sym typeface="Arial"/>
            </a:endParaRPr>
          </a:p>
          <a:p>
            <a:pPr marL="457200" lvl="1" indent="-182880" algn="l" rtl="0">
              <a:lnSpc>
                <a:spcPct val="100000"/>
              </a:lnSpc>
              <a:spcBef>
                <a:spcPts val="0"/>
              </a:spcBef>
              <a:spcAft>
                <a:spcPts val="0"/>
              </a:spcAft>
              <a:buClr>
                <a:schemeClr val="dk1"/>
              </a:buClr>
              <a:buSzPts val="1200"/>
              <a:buFont typeface="Arial" panose="020B0604020202020204" pitchFamily="34" charset="0"/>
              <a:buChar char="•"/>
            </a:pPr>
            <a:r>
              <a:rPr lang="en-US" dirty="0">
                <a:latin typeface="Arial"/>
                <a:ea typeface="Arial"/>
                <a:cs typeface="Arial"/>
                <a:sym typeface="Arial"/>
              </a:rPr>
              <a:t>Situation – A child’s movements make the art slide off the table.</a:t>
            </a:r>
            <a:endParaRPr dirty="0">
              <a:latin typeface="Arial"/>
              <a:ea typeface="Arial"/>
              <a:cs typeface="Arial"/>
              <a:sym typeface="Arial"/>
            </a:endParaRPr>
          </a:p>
          <a:p>
            <a:pPr marL="457200" lvl="1" indent="-182880" algn="l" rtl="0">
              <a:lnSpc>
                <a:spcPct val="100000"/>
              </a:lnSpc>
              <a:spcBef>
                <a:spcPts val="0"/>
              </a:spcBef>
              <a:spcAft>
                <a:spcPts val="0"/>
              </a:spcAft>
              <a:buClr>
                <a:schemeClr val="dk1"/>
              </a:buClr>
              <a:buSzPts val="1200"/>
              <a:buFont typeface="Arial" panose="020B0604020202020204" pitchFamily="34" charset="0"/>
              <a:buChar char="•"/>
            </a:pPr>
            <a:r>
              <a:rPr lang="en-US" dirty="0">
                <a:latin typeface="Arial"/>
                <a:ea typeface="Arial"/>
                <a:cs typeface="Arial"/>
                <a:sym typeface="Arial"/>
              </a:rPr>
              <a:t>Modification – Tape the paper to the table.</a:t>
            </a:r>
            <a:endParaRPr dirty="0">
              <a:latin typeface="Arial"/>
              <a:ea typeface="Arial"/>
              <a:cs typeface="Arial"/>
              <a:sym typeface="Arial"/>
            </a:endParaRPr>
          </a:p>
          <a:p>
            <a:pPr marL="457200" lvl="1" indent="-182880" algn="l" rtl="0">
              <a:lnSpc>
                <a:spcPct val="100000"/>
              </a:lnSpc>
              <a:spcBef>
                <a:spcPts val="0"/>
              </a:spcBef>
              <a:spcAft>
                <a:spcPts val="0"/>
              </a:spcAft>
              <a:buClr>
                <a:schemeClr val="dk1"/>
              </a:buClr>
              <a:buSzPts val="1200"/>
              <a:buFont typeface="Arial" panose="020B0604020202020204" pitchFamily="34" charset="0"/>
              <a:buChar char="•"/>
            </a:pPr>
            <a:endParaRPr dirty="0">
              <a:latin typeface="Arial"/>
              <a:ea typeface="Arial"/>
              <a:cs typeface="Arial"/>
              <a:sym typeface="Arial"/>
            </a:endParaRPr>
          </a:p>
          <a:p>
            <a:pPr marL="457200" lvl="1" indent="-182880" algn="l" rtl="0">
              <a:lnSpc>
                <a:spcPct val="100000"/>
              </a:lnSpc>
              <a:spcBef>
                <a:spcPts val="0"/>
              </a:spcBef>
              <a:spcAft>
                <a:spcPts val="0"/>
              </a:spcAft>
              <a:buClr>
                <a:schemeClr val="dk1"/>
              </a:buClr>
              <a:buSzPts val="1200"/>
              <a:buFont typeface="Arial" panose="020B0604020202020204" pitchFamily="34" charset="0"/>
              <a:buChar char="•"/>
            </a:pPr>
            <a:r>
              <a:rPr lang="en-US" dirty="0">
                <a:latin typeface="Arial"/>
                <a:ea typeface="Arial"/>
                <a:cs typeface="Arial"/>
                <a:sym typeface="Arial"/>
              </a:rPr>
              <a:t>Situation – A child has trouble using one hand to hold a toy, such as a jack-in-the-box or hammering toy, and the toy falls over when the child tries to use it.</a:t>
            </a:r>
            <a:endParaRPr dirty="0">
              <a:latin typeface="Arial"/>
              <a:ea typeface="Arial"/>
              <a:cs typeface="Arial"/>
              <a:sym typeface="Arial"/>
            </a:endParaRPr>
          </a:p>
          <a:p>
            <a:pPr marL="457200" lvl="1" indent="-182880" algn="l" rtl="0">
              <a:lnSpc>
                <a:spcPct val="100000"/>
              </a:lnSpc>
              <a:spcBef>
                <a:spcPts val="0"/>
              </a:spcBef>
              <a:spcAft>
                <a:spcPts val="0"/>
              </a:spcAft>
              <a:buClr>
                <a:schemeClr val="dk1"/>
              </a:buClr>
              <a:buSzPts val="1200"/>
              <a:buFont typeface="Arial" panose="020B0604020202020204" pitchFamily="34" charset="0"/>
              <a:buChar char="•"/>
            </a:pPr>
            <a:r>
              <a:rPr lang="en-US" dirty="0">
                <a:latin typeface="Arial"/>
                <a:ea typeface="Arial"/>
                <a:cs typeface="Arial"/>
                <a:sym typeface="Arial"/>
              </a:rPr>
              <a:t>Modification – Use clamps or Velcro to attach the toy to a hard surface.</a:t>
            </a:r>
            <a:endParaRPr dirty="0">
              <a:latin typeface="Arial"/>
              <a:ea typeface="Arial"/>
              <a:cs typeface="Arial"/>
              <a:sym typeface="Arial"/>
            </a:endParaRPr>
          </a:p>
          <a:p>
            <a:pPr marL="236179" lvl="0" indent="-236179" algn="l" rtl="0">
              <a:lnSpc>
                <a:spcPct val="80000"/>
              </a:lnSpc>
              <a:spcBef>
                <a:spcPts val="0"/>
              </a:spcBef>
              <a:spcAft>
                <a:spcPts val="0"/>
              </a:spcAft>
              <a:buNone/>
            </a:pPr>
            <a:endParaRPr dirty="0">
              <a:latin typeface="Arial"/>
              <a:ea typeface="Arial"/>
              <a:cs typeface="Arial"/>
              <a:sym typeface="Arial"/>
            </a:endParaRPr>
          </a:p>
          <a:p>
            <a:pPr marL="236179" lvl="0" indent="-236179" algn="l" rtl="0">
              <a:lnSpc>
                <a:spcPct val="80000"/>
              </a:lnSpc>
              <a:spcBef>
                <a:spcPts val="0"/>
              </a:spcBef>
              <a:spcAft>
                <a:spcPts val="0"/>
              </a:spcAft>
              <a:buNone/>
            </a:pPr>
            <a:r>
              <a:rPr lang="en-US" dirty="0">
                <a:latin typeface="Arial"/>
                <a:ea typeface="Arial"/>
                <a:cs typeface="Arial"/>
                <a:sym typeface="Arial"/>
              </a:rPr>
              <a:t>Modify the response.</a:t>
            </a:r>
            <a:endParaRPr dirty="0">
              <a:latin typeface="Arial"/>
              <a:ea typeface="Arial"/>
              <a:cs typeface="Arial"/>
              <a:sym typeface="Arial"/>
            </a:endParaRPr>
          </a:p>
          <a:p>
            <a:pPr marL="457200" lvl="1" indent="-182880" algn="l" rtl="0">
              <a:lnSpc>
                <a:spcPct val="100000"/>
              </a:lnSpc>
              <a:spcBef>
                <a:spcPts val="0"/>
              </a:spcBef>
              <a:spcAft>
                <a:spcPts val="0"/>
              </a:spcAft>
              <a:buClr>
                <a:schemeClr val="dk1"/>
              </a:buClr>
              <a:buSzPts val="1200"/>
              <a:buFont typeface="Arial" panose="020B0604020202020204" pitchFamily="34" charset="0"/>
              <a:buChar char="•"/>
            </a:pPr>
            <a:r>
              <a:rPr lang="en-US" dirty="0">
                <a:latin typeface="Arial"/>
                <a:ea typeface="Arial"/>
                <a:cs typeface="Arial"/>
                <a:sym typeface="Arial"/>
              </a:rPr>
              <a:t>Situation – The child has difficulty turning pages of a book.</a:t>
            </a:r>
            <a:endParaRPr dirty="0">
              <a:latin typeface="Arial"/>
              <a:ea typeface="Arial"/>
              <a:cs typeface="Arial"/>
              <a:sym typeface="Arial"/>
            </a:endParaRPr>
          </a:p>
          <a:p>
            <a:pPr marL="457200" lvl="1" indent="-182880" algn="l" rtl="0">
              <a:lnSpc>
                <a:spcPct val="100000"/>
              </a:lnSpc>
              <a:spcBef>
                <a:spcPts val="0"/>
              </a:spcBef>
              <a:spcAft>
                <a:spcPts val="0"/>
              </a:spcAft>
              <a:buClr>
                <a:schemeClr val="dk1"/>
              </a:buClr>
              <a:buSzPts val="1200"/>
              <a:buFont typeface="Arial" panose="020B0604020202020204" pitchFamily="34" charset="0"/>
              <a:buChar char="•"/>
            </a:pPr>
            <a:r>
              <a:rPr lang="en-US" dirty="0">
                <a:latin typeface="Arial"/>
                <a:ea typeface="Arial"/>
                <a:cs typeface="Arial"/>
                <a:sym typeface="Arial"/>
              </a:rPr>
              <a:t>Modification – Create page </a:t>
            </a:r>
            <a:r>
              <a:rPr lang="en-US" dirty="0" err="1">
                <a:latin typeface="Arial"/>
                <a:ea typeface="Arial"/>
                <a:cs typeface="Arial"/>
                <a:sym typeface="Arial"/>
              </a:rPr>
              <a:t>fluffers</a:t>
            </a:r>
            <a:r>
              <a:rPr lang="en-US" dirty="0">
                <a:latin typeface="Arial"/>
                <a:ea typeface="Arial"/>
                <a:cs typeface="Arial"/>
                <a:sym typeface="Arial"/>
              </a:rPr>
              <a:t> by gluing a small piece of Styrofoam to the pages, making it easier to turn.</a:t>
            </a:r>
            <a:endParaRPr dirty="0">
              <a:latin typeface="Arial"/>
              <a:ea typeface="Arial"/>
              <a:cs typeface="Arial"/>
              <a:sym typeface="Arial"/>
            </a:endParaRPr>
          </a:p>
          <a:p>
            <a:pPr marL="457200" lvl="1" indent="-182880" algn="l" rtl="0">
              <a:lnSpc>
                <a:spcPct val="100000"/>
              </a:lnSpc>
              <a:spcBef>
                <a:spcPts val="0"/>
              </a:spcBef>
              <a:spcAft>
                <a:spcPts val="0"/>
              </a:spcAft>
              <a:buClr>
                <a:schemeClr val="dk1"/>
              </a:buClr>
              <a:buSzPts val="1200"/>
              <a:buFont typeface="Arial" panose="020B0604020202020204" pitchFamily="34" charset="0"/>
              <a:buChar char="•"/>
            </a:pPr>
            <a:endParaRPr dirty="0">
              <a:latin typeface="Arial"/>
              <a:ea typeface="Arial"/>
              <a:cs typeface="Arial"/>
              <a:sym typeface="Arial"/>
            </a:endParaRPr>
          </a:p>
          <a:p>
            <a:pPr marL="457200" lvl="1" indent="-182880" algn="l" rtl="0">
              <a:lnSpc>
                <a:spcPct val="100000"/>
              </a:lnSpc>
              <a:spcBef>
                <a:spcPts val="0"/>
              </a:spcBef>
              <a:spcAft>
                <a:spcPts val="0"/>
              </a:spcAft>
              <a:buClr>
                <a:schemeClr val="dk1"/>
              </a:buClr>
              <a:buSzPts val="1200"/>
              <a:buFont typeface="Arial" panose="020B0604020202020204" pitchFamily="34" charset="0"/>
              <a:buChar char="•"/>
            </a:pPr>
            <a:r>
              <a:rPr lang="en-US" dirty="0">
                <a:latin typeface="Arial"/>
                <a:ea typeface="Arial"/>
                <a:cs typeface="Arial"/>
                <a:sym typeface="Arial"/>
              </a:rPr>
              <a:t>Situation – A child does not choose the art center because activities such as gluing and pasting are too hard.</a:t>
            </a:r>
            <a:endParaRPr dirty="0">
              <a:latin typeface="Arial"/>
              <a:ea typeface="Arial"/>
              <a:cs typeface="Arial"/>
              <a:sym typeface="Arial"/>
            </a:endParaRPr>
          </a:p>
          <a:p>
            <a:pPr marL="457200" lvl="1" indent="-182880" algn="l" rtl="0">
              <a:lnSpc>
                <a:spcPct val="100000"/>
              </a:lnSpc>
              <a:spcBef>
                <a:spcPts val="0"/>
              </a:spcBef>
              <a:spcAft>
                <a:spcPts val="0"/>
              </a:spcAft>
              <a:buClr>
                <a:schemeClr val="dk1"/>
              </a:buClr>
              <a:buSzPts val="1200"/>
              <a:buFont typeface="Arial" panose="020B0604020202020204" pitchFamily="34" charset="0"/>
              <a:buChar char="•"/>
            </a:pPr>
            <a:r>
              <a:rPr lang="en-US" dirty="0">
                <a:latin typeface="Arial"/>
                <a:ea typeface="Arial"/>
                <a:cs typeface="Arial"/>
                <a:sym typeface="Arial"/>
              </a:rPr>
              <a:t>Modification – Use contact paper as the backing for collages. The child only has to apply them to the paper and they will stick.</a:t>
            </a:r>
            <a:endParaRPr dirty="0">
              <a:latin typeface="Arial"/>
              <a:ea typeface="Arial"/>
              <a:cs typeface="Arial"/>
              <a:sym typeface="Arial"/>
            </a:endParaRPr>
          </a:p>
          <a:p>
            <a:pPr marL="236179" lvl="0" indent="-236179" algn="l" rtl="0">
              <a:lnSpc>
                <a:spcPct val="80000"/>
              </a:lnSpc>
              <a:spcBef>
                <a:spcPts val="0"/>
              </a:spcBef>
              <a:spcAft>
                <a:spcPts val="0"/>
              </a:spcAft>
              <a:buNone/>
            </a:pPr>
            <a:endParaRPr dirty="0">
              <a:latin typeface="Arial"/>
              <a:ea typeface="Arial"/>
              <a:cs typeface="Arial"/>
              <a:sym typeface="Arial"/>
            </a:endParaRPr>
          </a:p>
          <a:p>
            <a:pPr marL="236179" lvl="0" indent="-236179" algn="l" rtl="0">
              <a:lnSpc>
                <a:spcPct val="80000"/>
              </a:lnSpc>
              <a:spcBef>
                <a:spcPts val="0"/>
              </a:spcBef>
              <a:spcAft>
                <a:spcPts val="0"/>
              </a:spcAft>
              <a:buNone/>
            </a:pPr>
            <a:r>
              <a:rPr lang="en-US" dirty="0">
                <a:latin typeface="Arial"/>
                <a:ea typeface="Arial"/>
                <a:cs typeface="Arial"/>
                <a:sym typeface="Arial"/>
              </a:rPr>
              <a:t>Make the materials larger or brighter </a:t>
            </a:r>
            <a:endParaRPr dirty="0">
              <a:latin typeface="Arial"/>
              <a:ea typeface="Arial"/>
              <a:cs typeface="Arial"/>
              <a:sym typeface="Arial"/>
            </a:endParaRPr>
          </a:p>
          <a:p>
            <a:pPr marL="457200" lvl="1" indent="-182880" algn="l" rtl="0">
              <a:lnSpc>
                <a:spcPct val="100000"/>
              </a:lnSpc>
              <a:spcBef>
                <a:spcPts val="0"/>
              </a:spcBef>
              <a:spcAft>
                <a:spcPts val="0"/>
              </a:spcAft>
              <a:buClrTx/>
              <a:buSzPts val="1200"/>
              <a:buFont typeface="Arial" panose="020B0604020202020204" pitchFamily="34" charset="0"/>
              <a:buChar char="•"/>
            </a:pPr>
            <a:r>
              <a:rPr lang="en-US" dirty="0">
                <a:latin typeface="Arial"/>
                <a:ea typeface="Arial"/>
                <a:cs typeface="Arial"/>
                <a:sym typeface="Arial"/>
              </a:rPr>
              <a:t>Situation – Child shows little interest </a:t>
            </a:r>
            <a:r>
              <a:rPr lang="en-US" dirty="0" smtClean="0">
                <a:latin typeface="Arial"/>
                <a:ea typeface="Arial"/>
                <a:cs typeface="Arial"/>
                <a:sym typeface="Arial"/>
              </a:rPr>
              <a:t>in using paper for art.</a:t>
            </a:r>
            <a:endParaRPr dirty="0">
              <a:latin typeface="Arial"/>
              <a:ea typeface="Arial"/>
              <a:cs typeface="Arial"/>
              <a:sym typeface="Arial"/>
            </a:endParaRPr>
          </a:p>
          <a:p>
            <a:pPr marL="457200" lvl="1" indent="-182880" algn="l" rtl="0">
              <a:lnSpc>
                <a:spcPct val="100000"/>
              </a:lnSpc>
              <a:spcBef>
                <a:spcPts val="0"/>
              </a:spcBef>
              <a:spcAft>
                <a:spcPts val="0"/>
              </a:spcAft>
              <a:buClrTx/>
              <a:buSzPts val="1200"/>
              <a:buFont typeface="Arial" panose="020B0604020202020204" pitchFamily="34" charset="0"/>
              <a:buChar char="•"/>
            </a:pPr>
            <a:r>
              <a:rPr lang="en-US" dirty="0">
                <a:latin typeface="Arial"/>
                <a:ea typeface="Arial"/>
                <a:cs typeface="Arial"/>
                <a:sym typeface="Arial"/>
              </a:rPr>
              <a:t>Modification – Include shiny pieces of Mylar or other shiny paper in the collage box.</a:t>
            </a:r>
            <a:endParaRPr dirty="0">
              <a:latin typeface="Arial"/>
              <a:ea typeface="Arial"/>
              <a:cs typeface="Arial"/>
              <a:sym typeface="Arial"/>
            </a:endParaRPr>
          </a:p>
          <a:p>
            <a:pPr marL="457200" lvl="1" indent="-182880" algn="l" rtl="0">
              <a:lnSpc>
                <a:spcPct val="100000"/>
              </a:lnSpc>
              <a:spcBef>
                <a:spcPts val="0"/>
              </a:spcBef>
              <a:spcAft>
                <a:spcPts val="0"/>
              </a:spcAft>
              <a:buClrTx/>
              <a:buSzPts val="1200"/>
              <a:buFont typeface="Arial" panose="020B0604020202020204" pitchFamily="34" charset="0"/>
              <a:buChar char="•"/>
            </a:pPr>
            <a:endParaRPr dirty="0">
              <a:latin typeface="Arial"/>
              <a:ea typeface="Arial"/>
              <a:cs typeface="Arial"/>
              <a:sym typeface="Arial"/>
            </a:endParaRPr>
          </a:p>
          <a:p>
            <a:pPr marL="457200" lvl="1" indent="-182880" algn="l" rtl="0">
              <a:lnSpc>
                <a:spcPct val="100000"/>
              </a:lnSpc>
              <a:spcBef>
                <a:spcPts val="0"/>
              </a:spcBef>
              <a:spcAft>
                <a:spcPts val="0"/>
              </a:spcAft>
              <a:buClrTx/>
              <a:buSzPts val="1200"/>
              <a:buFont typeface="Arial" panose="020B0604020202020204" pitchFamily="34" charset="0"/>
              <a:buChar char="•"/>
            </a:pPr>
            <a:r>
              <a:rPr lang="en-US" dirty="0">
                <a:latin typeface="Arial"/>
                <a:ea typeface="Arial"/>
                <a:cs typeface="Arial"/>
                <a:sym typeface="Arial"/>
              </a:rPr>
              <a:t>Situation – A child shows little interest in a book during story time.</a:t>
            </a:r>
            <a:endParaRPr dirty="0">
              <a:latin typeface="Arial"/>
              <a:ea typeface="Arial"/>
              <a:cs typeface="Arial"/>
              <a:sym typeface="Arial"/>
            </a:endParaRPr>
          </a:p>
          <a:p>
            <a:pPr marL="457200" lvl="1" indent="-182880" algn="l" rtl="0">
              <a:lnSpc>
                <a:spcPct val="100000"/>
              </a:lnSpc>
              <a:spcBef>
                <a:spcPts val="0"/>
              </a:spcBef>
              <a:spcAft>
                <a:spcPts val="0"/>
              </a:spcAft>
              <a:buClrTx/>
              <a:buSzPts val="1200"/>
              <a:buFont typeface="Arial" panose="020B0604020202020204" pitchFamily="34" charset="0"/>
              <a:buChar char="•"/>
            </a:pPr>
            <a:r>
              <a:rPr lang="en-US" dirty="0">
                <a:latin typeface="Arial"/>
                <a:ea typeface="Arial"/>
                <a:cs typeface="Arial"/>
                <a:sym typeface="Arial"/>
              </a:rPr>
              <a:t>Modification – Use a “big book” or talking books.</a:t>
            </a:r>
            <a:endParaRPr dirty="0">
              <a:latin typeface="Arial"/>
              <a:ea typeface="Arial"/>
              <a:cs typeface="Arial"/>
              <a:sym typeface="Arial"/>
            </a:endParaRPr>
          </a:p>
          <a:p>
            <a:pPr marL="457200" lvl="0" indent="-182880" algn="l" rtl="0">
              <a:lnSpc>
                <a:spcPct val="100000"/>
              </a:lnSpc>
              <a:spcBef>
                <a:spcPts val="0"/>
              </a:spcBef>
              <a:spcAft>
                <a:spcPts val="0"/>
              </a:spcAft>
              <a:buClrTx/>
              <a:buFont typeface="Arial" panose="020B0604020202020204" pitchFamily="34" charset="0"/>
              <a:buChar char="•"/>
            </a:pPr>
            <a:endParaRPr dirty="0">
              <a:latin typeface="Arial"/>
              <a:ea typeface="Arial"/>
              <a:cs typeface="Arial"/>
              <a:sym typeface="Arial"/>
            </a:endParaRPr>
          </a:p>
          <a:p>
            <a:pPr marL="457200" lvl="1" indent="-182880" algn="l" rtl="0">
              <a:lnSpc>
                <a:spcPct val="100000"/>
              </a:lnSpc>
              <a:spcBef>
                <a:spcPts val="0"/>
              </a:spcBef>
              <a:spcAft>
                <a:spcPts val="0"/>
              </a:spcAft>
              <a:buClrTx/>
              <a:buSzPts val="1200"/>
              <a:buFont typeface="Arial" panose="020B0604020202020204" pitchFamily="34" charset="0"/>
              <a:buChar char="•"/>
            </a:pPr>
            <a:r>
              <a:rPr lang="en-US" dirty="0">
                <a:latin typeface="Arial"/>
                <a:ea typeface="Arial"/>
                <a:cs typeface="Arial"/>
                <a:sym typeface="Arial"/>
              </a:rPr>
              <a:t>Situation – A child is visually impaired.</a:t>
            </a:r>
            <a:endParaRPr dirty="0">
              <a:latin typeface="Arial"/>
              <a:ea typeface="Arial"/>
              <a:cs typeface="Arial"/>
              <a:sym typeface="Arial"/>
            </a:endParaRPr>
          </a:p>
          <a:p>
            <a:pPr marL="457200" lvl="1" indent="-182880" algn="l" rtl="0">
              <a:lnSpc>
                <a:spcPct val="100000"/>
              </a:lnSpc>
              <a:spcBef>
                <a:spcPts val="0"/>
              </a:spcBef>
              <a:spcAft>
                <a:spcPts val="0"/>
              </a:spcAft>
              <a:buClrTx/>
              <a:buSzPts val="1200"/>
              <a:buFont typeface="Arial" panose="020B0604020202020204" pitchFamily="34" charset="0"/>
              <a:buChar char="•"/>
            </a:pPr>
            <a:r>
              <a:rPr lang="en-US" dirty="0">
                <a:latin typeface="Arial"/>
                <a:ea typeface="Arial"/>
                <a:cs typeface="Arial"/>
                <a:sym typeface="Arial"/>
              </a:rPr>
              <a:t>Modification – Use high-contrast colors.</a:t>
            </a:r>
            <a:endParaRPr dirty="0">
              <a:latin typeface="Arial"/>
              <a:ea typeface="Arial"/>
              <a:cs typeface="Arial"/>
              <a:sym typeface="Arial"/>
            </a:endParaRPr>
          </a:p>
        </p:txBody>
      </p:sp>
    </p:spTree>
    <p:extLst>
      <p:ext uri="{BB962C8B-B14F-4D97-AF65-F5344CB8AC3E}">
        <p14:creationId xmlns:p14="http://schemas.microsoft.com/office/powerpoint/2010/main" val="586181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4de9ffa8ff_0_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4de9ffa8ff_0_11:notes"/>
          <p:cNvSpPr txBox="1">
            <a:spLocks noGrp="1"/>
          </p:cNvSpPr>
          <p:nvPr>
            <p:ph type="body" idx="1"/>
          </p:nvPr>
        </p:nvSpPr>
        <p:spPr>
          <a:xfrm>
            <a:off x="701040" y="4473893"/>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100"/>
              <a:buFont typeface="Arial"/>
              <a:buNone/>
            </a:pPr>
            <a:r>
              <a:rPr lang="en-US" dirty="0" smtClean="0">
                <a:latin typeface="Arial"/>
                <a:ea typeface="Arial"/>
                <a:cs typeface="Arial"/>
                <a:sym typeface="Arial"/>
              </a:rPr>
              <a:t>Review </a:t>
            </a:r>
            <a:r>
              <a:rPr lang="en-US" dirty="0">
                <a:latin typeface="Arial"/>
                <a:ea typeface="Arial"/>
                <a:cs typeface="Arial"/>
                <a:sym typeface="Arial"/>
              </a:rPr>
              <a:t>the learning objectives and let participants know if they have questions throughout the day to place them in the </a:t>
            </a:r>
            <a:r>
              <a:rPr lang="en-US" b="1" dirty="0">
                <a:latin typeface="Arial"/>
                <a:ea typeface="Arial"/>
                <a:cs typeface="Arial"/>
                <a:sym typeface="Arial"/>
              </a:rPr>
              <a:t>parking lot</a:t>
            </a:r>
            <a:r>
              <a:rPr lang="en-US" dirty="0">
                <a:latin typeface="Arial"/>
                <a:ea typeface="Arial"/>
                <a:cs typeface="Arial"/>
                <a:sym typeface="Arial"/>
              </a:rPr>
              <a:t> </a:t>
            </a:r>
            <a:r>
              <a:rPr lang="en-US" dirty="0" smtClean="0">
                <a:latin typeface="Arial"/>
                <a:ea typeface="Arial"/>
                <a:cs typeface="Arial"/>
                <a:sym typeface="Arial"/>
              </a:rPr>
              <a:t>(have </a:t>
            </a:r>
            <a:r>
              <a:rPr lang="en-US" dirty="0">
                <a:latin typeface="Arial"/>
                <a:ea typeface="Arial"/>
                <a:cs typeface="Arial"/>
                <a:sym typeface="Arial"/>
              </a:rPr>
              <a:t>sticky notes and a large </a:t>
            </a:r>
            <a:r>
              <a:rPr lang="en-US" dirty="0" smtClean="0">
                <a:latin typeface="Arial"/>
                <a:ea typeface="Arial"/>
                <a:cs typeface="Arial"/>
                <a:sym typeface="Arial"/>
              </a:rPr>
              <a:t>post-it </a:t>
            </a:r>
            <a:r>
              <a:rPr lang="en-US" dirty="0">
                <a:latin typeface="Arial"/>
                <a:ea typeface="Arial"/>
                <a:cs typeface="Arial"/>
                <a:sym typeface="Arial"/>
              </a:rPr>
              <a:t>paper so that participants can capture their thoughts/questions). </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sp>
        <p:nvSpPr>
          <p:cNvPr id="164" name="Google Shape;164;g4de9ffa8ff_0_11:notes"/>
          <p:cNvSpPr txBox="1">
            <a:spLocks noGrp="1"/>
          </p:cNvSpPr>
          <p:nvPr>
            <p:ph type="sldNum" idx="12"/>
          </p:nvPr>
        </p:nvSpPr>
        <p:spPr>
          <a:xfrm>
            <a:off x="3970938" y="8829967"/>
            <a:ext cx="3037800" cy="4662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extLst>
      <p:ext uri="{BB962C8B-B14F-4D97-AF65-F5344CB8AC3E}">
        <p14:creationId xmlns:p14="http://schemas.microsoft.com/office/powerpoint/2010/main" val="36885367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2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32</a:t>
            </a:fld>
            <a:endParaRPr sz="1200" b="0" i="0" u="none" strike="noStrike" cap="none">
              <a:solidFill>
                <a:schemeClr val="dk1"/>
              </a:solidFill>
              <a:latin typeface="Arial"/>
              <a:ea typeface="Arial"/>
              <a:cs typeface="Arial"/>
              <a:sym typeface="Arial"/>
            </a:endParaRPr>
          </a:p>
        </p:txBody>
      </p:sp>
      <p:sp>
        <p:nvSpPr>
          <p:cNvPr id="384" name="Google Shape;384;p2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85" name="Google Shape;385;p2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b="1" dirty="0" smtClean="0">
                <a:latin typeface="Arial"/>
                <a:ea typeface="Arial"/>
                <a:cs typeface="Arial"/>
                <a:sym typeface="Arial"/>
              </a:rPr>
              <a:t>Activity: </a:t>
            </a:r>
            <a:r>
              <a:rPr lang="en-US" dirty="0" smtClean="0">
                <a:latin typeface="Arial"/>
                <a:ea typeface="Arial"/>
                <a:cs typeface="Arial"/>
                <a:sym typeface="Arial"/>
              </a:rPr>
              <a:t>Share </a:t>
            </a:r>
            <a:r>
              <a:rPr lang="en-US" dirty="0">
                <a:latin typeface="Arial"/>
                <a:ea typeface="Arial"/>
                <a:cs typeface="Arial"/>
                <a:sym typeface="Arial"/>
              </a:rPr>
              <a:t>a </a:t>
            </a:r>
            <a:r>
              <a:rPr lang="en-US" b="1" dirty="0">
                <a:latin typeface="Arial"/>
                <a:ea typeface="Arial"/>
                <a:cs typeface="Arial"/>
                <a:sym typeface="Arial"/>
              </a:rPr>
              <a:t>blank copy of the classroom activity matrix </a:t>
            </a:r>
            <a:r>
              <a:rPr lang="en-US" dirty="0">
                <a:latin typeface="Arial"/>
                <a:ea typeface="Arial"/>
                <a:cs typeface="Arial"/>
                <a:sym typeface="Arial"/>
              </a:rPr>
              <a:t>and an </a:t>
            </a:r>
            <a:r>
              <a:rPr lang="en-US" b="1" dirty="0">
                <a:latin typeface="Arial"/>
                <a:ea typeface="Arial"/>
                <a:cs typeface="Arial"/>
                <a:sym typeface="Arial"/>
              </a:rPr>
              <a:t>individual child matrix </a:t>
            </a:r>
            <a:r>
              <a:rPr lang="en-US" dirty="0">
                <a:latin typeface="Arial"/>
                <a:ea typeface="Arial"/>
                <a:cs typeface="Arial"/>
                <a:sym typeface="Arial"/>
              </a:rPr>
              <a:t>(located in module handouts). </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In teaching </a:t>
            </a:r>
            <a:r>
              <a:rPr lang="en-US" dirty="0" smtClean="0">
                <a:latin typeface="Arial"/>
                <a:ea typeface="Arial"/>
                <a:cs typeface="Arial"/>
                <a:sym typeface="Arial"/>
              </a:rPr>
              <a:t>teams, </a:t>
            </a:r>
            <a:r>
              <a:rPr lang="en-US" dirty="0">
                <a:latin typeface="Arial"/>
                <a:ea typeface="Arial"/>
                <a:cs typeface="Arial"/>
                <a:sym typeface="Arial"/>
              </a:rPr>
              <a:t>review the sample classroom schedules you brought, and the sample IEP </a:t>
            </a:r>
            <a:r>
              <a:rPr lang="en-US" dirty="0" smtClean="0">
                <a:latin typeface="Arial"/>
                <a:ea typeface="Arial"/>
                <a:cs typeface="Arial"/>
                <a:sym typeface="Arial"/>
              </a:rPr>
              <a:t>goals, </a:t>
            </a:r>
            <a:r>
              <a:rPr lang="en-US" dirty="0">
                <a:latin typeface="Arial"/>
                <a:ea typeface="Arial"/>
                <a:cs typeface="Arial"/>
                <a:sym typeface="Arial"/>
              </a:rPr>
              <a:t>and plug into each of the matrices. </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If the participants do not come prepared with a sample schedule or IEP goals refer to the handouts in this module. </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After completing, ask for volunteers to share where they placed goals and why.</a:t>
            </a:r>
            <a:endParaRPr dirty="0">
              <a:latin typeface="Arial"/>
              <a:ea typeface="Arial"/>
              <a:cs typeface="Arial"/>
              <a:sym typeface="Arial"/>
            </a:endParaRPr>
          </a:p>
        </p:txBody>
      </p:sp>
    </p:spTree>
    <p:extLst>
      <p:ext uri="{BB962C8B-B14F-4D97-AF65-F5344CB8AC3E}">
        <p14:creationId xmlns:p14="http://schemas.microsoft.com/office/powerpoint/2010/main" val="4283447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508ebcd7ad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508ebcd7ad_0_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100"/>
              <a:buFont typeface="Arial"/>
              <a:buNone/>
            </a:pPr>
            <a:r>
              <a:rPr lang="en-US" dirty="0" smtClean="0">
                <a:latin typeface="Arial"/>
                <a:ea typeface="Arial"/>
                <a:cs typeface="Arial"/>
                <a:sym typeface="Arial"/>
              </a:rPr>
              <a:t>Now </a:t>
            </a:r>
            <a:r>
              <a:rPr lang="en-US" dirty="0">
                <a:latin typeface="Arial"/>
                <a:ea typeface="Arial"/>
                <a:cs typeface="Arial"/>
                <a:sym typeface="Arial"/>
              </a:rPr>
              <a:t>that you have developed some </a:t>
            </a:r>
            <a:r>
              <a:rPr lang="en-US" dirty="0" smtClean="0">
                <a:latin typeface="Arial"/>
                <a:ea typeface="Arial"/>
                <a:cs typeface="Arial"/>
                <a:sym typeface="Arial"/>
              </a:rPr>
              <a:t>matrices, </a:t>
            </a:r>
            <a:r>
              <a:rPr lang="en-US" dirty="0">
                <a:latin typeface="Arial"/>
                <a:ea typeface="Arial"/>
                <a:cs typeface="Arial"/>
                <a:sym typeface="Arial"/>
              </a:rPr>
              <a:t>written functional goals and </a:t>
            </a:r>
            <a:r>
              <a:rPr lang="en-US" dirty="0" smtClean="0">
                <a:latin typeface="Arial"/>
                <a:ea typeface="Arial"/>
                <a:cs typeface="Arial"/>
                <a:sym typeface="Arial"/>
              </a:rPr>
              <a:t>objectives, </a:t>
            </a:r>
            <a:r>
              <a:rPr lang="en-US" dirty="0">
                <a:latin typeface="Arial"/>
                <a:ea typeface="Arial"/>
                <a:cs typeface="Arial"/>
                <a:sym typeface="Arial"/>
              </a:rPr>
              <a:t>determined what routines will be used to teach the </a:t>
            </a:r>
            <a:r>
              <a:rPr lang="en-US" dirty="0" smtClean="0">
                <a:latin typeface="Arial"/>
                <a:ea typeface="Arial"/>
                <a:cs typeface="Arial"/>
                <a:sym typeface="Arial"/>
              </a:rPr>
              <a:t>objectives, </a:t>
            </a:r>
            <a:r>
              <a:rPr lang="en-US" dirty="0">
                <a:latin typeface="Arial"/>
                <a:ea typeface="Arial"/>
                <a:cs typeface="Arial"/>
                <a:sym typeface="Arial"/>
              </a:rPr>
              <a:t>and enhanced the environment to facilitate children’s participation and learning, let’s discuss how teachers provide specific instructional supports by using a planned instructional sequence.   </a:t>
            </a:r>
            <a:endParaRPr dirty="0"/>
          </a:p>
          <a:p>
            <a:pPr marL="0" lvl="0" indent="0" algn="l" rtl="0">
              <a:spcBef>
                <a:spcPts val="0"/>
              </a:spcBef>
              <a:spcAft>
                <a:spcPts val="0"/>
              </a:spcAft>
              <a:buNone/>
            </a:pPr>
            <a:endParaRPr dirty="0"/>
          </a:p>
        </p:txBody>
      </p:sp>
      <p:sp>
        <p:nvSpPr>
          <p:cNvPr id="393" name="Google Shape;393;g508ebcd7ad_0_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spTree>
    <p:extLst>
      <p:ext uri="{BB962C8B-B14F-4D97-AF65-F5344CB8AC3E}">
        <p14:creationId xmlns:p14="http://schemas.microsoft.com/office/powerpoint/2010/main" val="18041385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508ebcd7ad_0_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508ebcd7ad_0_6: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dirty="0" smtClean="0">
                <a:latin typeface="Arial"/>
                <a:ea typeface="Arial"/>
                <a:cs typeface="Arial"/>
                <a:sym typeface="Arial"/>
              </a:rPr>
              <a:t>What </a:t>
            </a:r>
            <a:r>
              <a:rPr lang="en-US" dirty="0">
                <a:latin typeface="Arial"/>
                <a:ea typeface="Arial"/>
                <a:cs typeface="Arial"/>
                <a:sym typeface="Arial"/>
              </a:rPr>
              <a:t>is a Planned Instructional Sequence? It's a series </a:t>
            </a:r>
            <a:r>
              <a:rPr lang="en-US" dirty="0" smtClean="0">
                <a:latin typeface="Arial"/>
                <a:ea typeface="Arial"/>
                <a:cs typeface="Arial"/>
                <a:sym typeface="Arial"/>
              </a:rPr>
              <a:t>of </a:t>
            </a:r>
            <a:r>
              <a:rPr lang="en-US" dirty="0">
                <a:latin typeface="Arial"/>
                <a:ea typeface="Arial"/>
                <a:cs typeface="Arial"/>
                <a:sym typeface="Arial"/>
              </a:rPr>
              <a:t>short teaching </a:t>
            </a:r>
            <a:r>
              <a:rPr lang="en-US" dirty="0" smtClean="0">
                <a:latin typeface="Arial"/>
                <a:ea typeface="Arial"/>
                <a:cs typeface="Arial"/>
                <a:sym typeface="Arial"/>
              </a:rPr>
              <a:t>interactions </a:t>
            </a:r>
            <a:r>
              <a:rPr lang="en-US" dirty="0">
                <a:latin typeface="Arial"/>
                <a:ea typeface="Arial"/>
                <a:cs typeface="Arial"/>
                <a:sym typeface="Arial"/>
              </a:rPr>
              <a:t>that </a:t>
            </a:r>
            <a:r>
              <a:rPr lang="en-US" dirty="0" smtClean="0">
                <a:latin typeface="Arial"/>
                <a:ea typeface="Arial"/>
                <a:cs typeface="Arial"/>
                <a:sym typeface="Arial"/>
              </a:rPr>
              <a:t>utilize </a:t>
            </a:r>
            <a:r>
              <a:rPr lang="en-US" dirty="0">
                <a:latin typeface="Arial"/>
                <a:ea typeface="Arial"/>
                <a:cs typeface="Arial"/>
                <a:sym typeface="Arial"/>
              </a:rPr>
              <a:t>research-proven techniques to provide instruction. </a:t>
            </a:r>
            <a:endParaRPr lang="en-US" dirty="0" smtClean="0">
              <a:latin typeface="Arial"/>
              <a:ea typeface="Arial"/>
              <a:cs typeface="Arial"/>
              <a:sym typeface="Arial"/>
            </a:endParaRPr>
          </a:p>
          <a:p>
            <a:pPr marL="0" lvl="0" indent="0" algn="l" rtl="0">
              <a:spcBef>
                <a:spcPts val="0"/>
              </a:spcBef>
              <a:spcAft>
                <a:spcPts val="0"/>
              </a:spcAft>
              <a:buNone/>
            </a:pPr>
            <a:endParaRPr lang="en-US" dirty="0" smtClean="0">
              <a:latin typeface="Arial"/>
              <a:ea typeface="Arial"/>
              <a:cs typeface="Arial"/>
              <a:sym typeface="Arial"/>
            </a:endParaRPr>
          </a:p>
          <a:p>
            <a:pPr marL="0" lvl="0" indent="0" algn="l" rtl="0">
              <a:spcBef>
                <a:spcPts val="0"/>
              </a:spcBef>
              <a:spcAft>
                <a:spcPts val="0"/>
              </a:spcAft>
              <a:buNone/>
            </a:pPr>
            <a:r>
              <a:rPr lang="en-US" dirty="0" smtClean="0">
                <a:latin typeface="Arial"/>
                <a:ea typeface="Arial"/>
                <a:cs typeface="Arial"/>
                <a:sym typeface="Arial"/>
              </a:rPr>
              <a:t>It </a:t>
            </a:r>
            <a:r>
              <a:rPr lang="en-US" dirty="0">
                <a:latin typeface="Arial"/>
                <a:ea typeface="Arial"/>
                <a:cs typeface="Arial"/>
                <a:sym typeface="Arial"/>
              </a:rPr>
              <a:t>can be used to teach any skill including communication, </a:t>
            </a:r>
            <a:r>
              <a:rPr lang="en-US" dirty="0" smtClean="0">
                <a:latin typeface="Arial"/>
                <a:ea typeface="Arial"/>
                <a:cs typeface="Arial"/>
                <a:sym typeface="Arial"/>
              </a:rPr>
              <a:t>cognitive </a:t>
            </a:r>
            <a:r>
              <a:rPr lang="en-US" dirty="0">
                <a:latin typeface="Arial"/>
                <a:ea typeface="Arial"/>
                <a:cs typeface="Arial"/>
                <a:sym typeface="Arial"/>
              </a:rPr>
              <a:t>motor, and social skills. </a:t>
            </a:r>
            <a:endParaRPr lang="en-US" dirty="0" smtClean="0">
              <a:latin typeface="Arial"/>
              <a:ea typeface="Arial"/>
              <a:cs typeface="Arial"/>
              <a:sym typeface="Arial"/>
            </a:endParaRPr>
          </a:p>
          <a:p>
            <a:pPr marL="0" lvl="0" indent="0" algn="l" rtl="0">
              <a:spcBef>
                <a:spcPts val="0"/>
              </a:spcBef>
              <a:spcAft>
                <a:spcPts val="0"/>
              </a:spcAft>
              <a:buNone/>
            </a:pPr>
            <a:endParaRPr lang="en-US" dirty="0" smtClean="0">
              <a:latin typeface="Arial"/>
              <a:ea typeface="Arial"/>
              <a:cs typeface="Arial"/>
              <a:sym typeface="Arial"/>
            </a:endParaRPr>
          </a:p>
          <a:p>
            <a:pPr marL="0" lvl="0" indent="0" algn="l" rtl="0">
              <a:spcBef>
                <a:spcPts val="0"/>
              </a:spcBef>
              <a:spcAft>
                <a:spcPts val="0"/>
              </a:spcAft>
              <a:buNone/>
            </a:pPr>
            <a:r>
              <a:rPr lang="en-US" dirty="0" smtClean="0">
                <a:latin typeface="Arial"/>
                <a:ea typeface="Arial"/>
                <a:cs typeface="Arial"/>
                <a:sym typeface="Arial"/>
              </a:rPr>
              <a:t>Planned </a:t>
            </a:r>
            <a:r>
              <a:rPr lang="en-US" dirty="0">
                <a:latin typeface="Arial"/>
                <a:ea typeface="Arial"/>
                <a:cs typeface="Arial"/>
                <a:sym typeface="Arial"/>
              </a:rPr>
              <a:t>Instructional Sequence involves a specific sequence to initiate and follow up on teaching interactions. </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sz="1000" dirty="0">
                <a:highlight>
                  <a:srgbClr val="FFFF00"/>
                </a:highlight>
                <a:latin typeface="Arial"/>
                <a:ea typeface="Arial"/>
                <a:cs typeface="Arial"/>
                <a:sym typeface="Arial"/>
              </a:rPr>
              <a:t>This material was developed by the Head Start Center for Inclusion with federal funds from the U.S. Department of Health and Human Services, Office of Head Start (Grant No. 90YD0270). </a:t>
            </a:r>
            <a:endParaRPr sz="1000" dirty="0">
              <a:highlight>
                <a:srgbClr val="FFFF00"/>
              </a:highlight>
              <a:latin typeface="Arial"/>
              <a:ea typeface="Arial"/>
              <a:cs typeface="Arial"/>
              <a:sym typeface="Arial"/>
            </a:endParaRPr>
          </a:p>
        </p:txBody>
      </p:sp>
      <p:sp>
        <p:nvSpPr>
          <p:cNvPr id="400" name="Google Shape;400;g508ebcd7ad_0_6: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34</a:t>
            </a:fld>
            <a:endParaRPr/>
          </a:p>
        </p:txBody>
      </p:sp>
    </p:spTree>
    <p:extLst>
      <p:ext uri="{BB962C8B-B14F-4D97-AF65-F5344CB8AC3E}">
        <p14:creationId xmlns:p14="http://schemas.microsoft.com/office/powerpoint/2010/main" val="10953050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508ebcd7ad_0_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508ebcd7ad_0_1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dirty="0" smtClean="0">
                <a:latin typeface="Arial"/>
                <a:ea typeface="Arial"/>
                <a:cs typeface="Arial"/>
                <a:sym typeface="Arial"/>
              </a:rPr>
              <a:t>Planned </a:t>
            </a:r>
            <a:r>
              <a:rPr lang="en-US" dirty="0">
                <a:latin typeface="Arial"/>
                <a:ea typeface="Arial"/>
                <a:cs typeface="Arial"/>
                <a:sym typeface="Arial"/>
              </a:rPr>
              <a:t>Instructional Sequence is a 4 step process</a:t>
            </a:r>
            <a:r>
              <a:rPr lang="en-US" dirty="0" smtClean="0">
                <a:latin typeface="Arial"/>
                <a:ea typeface="Arial"/>
                <a:cs typeface="Arial"/>
                <a:sym typeface="Arial"/>
              </a:rPr>
              <a:t>. </a:t>
            </a:r>
            <a:r>
              <a:rPr lang="en-US" dirty="0">
                <a:latin typeface="Arial"/>
                <a:ea typeface="Arial"/>
                <a:cs typeface="Arial"/>
                <a:sym typeface="Arial"/>
              </a:rPr>
              <a:t>It’s essential that the teacher plans ahead to teach a specific skill. </a:t>
            </a:r>
            <a:r>
              <a:rPr lang="en-US" dirty="0" smtClean="0">
                <a:latin typeface="Arial"/>
                <a:ea typeface="Arial"/>
                <a:cs typeface="Arial"/>
                <a:sym typeface="Arial"/>
              </a:rPr>
              <a:t>S/he </a:t>
            </a:r>
            <a:r>
              <a:rPr lang="en-US" dirty="0">
                <a:latin typeface="Arial"/>
                <a:ea typeface="Arial"/>
                <a:cs typeface="Arial"/>
                <a:sym typeface="Arial"/>
              </a:rPr>
              <a:t>carefully identifies and plans for each of the following </a:t>
            </a:r>
            <a:r>
              <a:rPr lang="en-US" dirty="0" smtClean="0">
                <a:latin typeface="Arial"/>
                <a:ea typeface="Arial"/>
                <a:cs typeface="Arial"/>
                <a:sym typeface="Arial"/>
              </a:rPr>
              <a:t>steps (the </a:t>
            </a:r>
            <a:r>
              <a:rPr lang="en-US" dirty="0">
                <a:latin typeface="Arial"/>
                <a:ea typeface="Arial"/>
                <a:cs typeface="Arial"/>
                <a:sym typeface="Arial"/>
              </a:rPr>
              <a:t>steps are also outlined in the </a:t>
            </a:r>
            <a:r>
              <a:rPr lang="en-US" b="1" dirty="0">
                <a:latin typeface="Arial"/>
                <a:ea typeface="Arial"/>
                <a:cs typeface="Arial"/>
                <a:sym typeface="Arial"/>
              </a:rPr>
              <a:t>handout</a:t>
            </a:r>
            <a:r>
              <a:rPr lang="en-US" dirty="0">
                <a:latin typeface="Arial"/>
                <a:ea typeface="Arial"/>
                <a:cs typeface="Arial"/>
                <a:sym typeface="Arial"/>
              </a:rPr>
              <a:t>, </a:t>
            </a:r>
            <a:r>
              <a:rPr lang="en-US" i="1" dirty="0">
                <a:latin typeface="Arial"/>
                <a:ea typeface="Arial"/>
                <a:cs typeface="Arial"/>
                <a:sym typeface="Arial"/>
              </a:rPr>
              <a:t>Teacher’s Guide to Embedded Learning Opportunities</a:t>
            </a:r>
            <a:r>
              <a:rPr lang="en-US" dirty="0" smtClean="0">
                <a:latin typeface="Arial"/>
                <a:ea typeface="Arial"/>
                <a:cs typeface="Arial"/>
                <a:sym typeface="Arial"/>
              </a:rPr>
              <a:t>).  </a:t>
            </a:r>
            <a:endParaRPr lang="en-US" dirty="0">
              <a:latin typeface="Arial"/>
              <a:ea typeface="Arial"/>
              <a:cs typeface="Arial"/>
              <a:sym typeface="Arial"/>
            </a:endParaRPr>
          </a:p>
          <a:p>
            <a:pPr marL="0" lvl="0" indent="0" algn="l" rtl="0">
              <a:spcBef>
                <a:spcPts val="0"/>
              </a:spcBef>
              <a:spcAft>
                <a:spcPts val="0"/>
              </a:spcAft>
              <a:buNone/>
            </a:pPr>
            <a:endParaRPr lang="en-US" dirty="0">
              <a:latin typeface="Arial"/>
              <a:ea typeface="Arial"/>
              <a:cs typeface="Arial"/>
              <a:sym typeface="Arial"/>
            </a:endParaRPr>
          </a:p>
          <a:p>
            <a:pPr marL="228600" lvl="0" indent="-228600" algn="l" rtl="0">
              <a:spcBef>
                <a:spcPts val="0"/>
              </a:spcBef>
              <a:spcAft>
                <a:spcPts val="0"/>
              </a:spcAft>
              <a:buAutoNum type="arabicPeriod"/>
            </a:pPr>
            <a:r>
              <a:rPr lang="en-US" dirty="0" smtClean="0">
                <a:latin typeface="Arial"/>
                <a:ea typeface="Arial"/>
                <a:cs typeface="Arial"/>
                <a:sym typeface="Arial"/>
              </a:rPr>
              <a:t>First </a:t>
            </a:r>
            <a:r>
              <a:rPr lang="en-US" dirty="0">
                <a:latin typeface="Arial"/>
                <a:ea typeface="Arial"/>
                <a:cs typeface="Arial"/>
                <a:sym typeface="Arial"/>
              </a:rPr>
              <a:t>a cue (or what you might sometimes hear called an “antecedent”) is provided to get the process started. These are often verbal cues (or something the teacher says), but children can also be cued by the environment, an activity, or even peers. </a:t>
            </a:r>
            <a:endParaRPr lang="en-US" dirty="0" smtClean="0">
              <a:latin typeface="Arial"/>
              <a:ea typeface="Arial"/>
              <a:cs typeface="Arial"/>
              <a:sym typeface="Arial"/>
            </a:endParaRPr>
          </a:p>
          <a:p>
            <a:pPr marL="228600" lvl="0" indent="-228600" algn="l" rtl="0">
              <a:spcBef>
                <a:spcPts val="0"/>
              </a:spcBef>
              <a:spcAft>
                <a:spcPts val="0"/>
              </a:spcAft>
              <a:buAutoNum type="arabicPeriod"/>
            </a:pPr>
            <a:r>
              <a:rPr lang="en-US" dirty="0" smtClean="0">
                <a:latin typeface="Arial"/>
                <a:ea typeface="Arial"/>
                <a:cs typeface="Arial"/>
                <a:sym typeface="Arial"/>
              </a:rPr>
              <a:t>Next, </a:t>
            </a:r>
            <a:r>
              <a:rPr lang="en-US" dirty="0">
                <a:latin typeface="Arial"/>
                <a:ea typeface="Arial"/>
                <a:cs typeface="Arial"/>
                <a:sym typeface="Arial"/>
              </a:rPr>
              <a:t>the teacher will provide help if the child needs it. This is the teaching part and is extremely important, especially in the beginning learning stages of a new </a:t>
            </a:r>
            <a:r>
              <a:rPr lang="en-US" dirty="0" smtClean="0">
                <a:latin typeface="Arial"/>
                <a:ea typeface="Arial"/>
                <a:cs typeface="Arial"/>
                <a:sym typeface="Arial"/>
              </a:rPr>
              <a:t>skill.</a:t>
            </a:r>
          </a:p>
          <a:p>
            <a:pPr marL="228600" lvl="0" indent="-228600" algn="l" rtl="0">
              <a:spcBef>
                <a:spcPts val="0"/>
              </a:spcBef>
              <a:spcAft>
                <a:spcPts val="0"/>
              </a:spcAft>
              <a:buAutoNum type="arabicPeriod"/>
            </a:pPr>
            <a:r>
              <a:rPr lang="en-US" dirty="0" smtClean="0">
                <a:latin typeface="Arial"/>
                <a:ea typeface="Arial"/>
                <a:cs typeface="Arial"/>
                <a:sym typeface="Arial"/>
              </a:rPr>
              <a:t>The </a:t>
            </a:r>
            <a:r>
              <a:rPr lang="en-US" dirty="0">
                <a:latin typeface="Arial"/>
                <a:ea typeface="Arial"/>
                <a:cs typeface="Arial"/>
                <a:sym typeface="Arial"/>
              </a:rPr>
              <a:t>third step is the child response (or child behavior). The teacher will provide enough time for the child to respond after either the cue or after the help</a:t>
            </a:r>
            <a:r>
              <a:rPr lang="en-US" dirty="0" smtClean="0">
                <a:latin typeface="Arial"/>
                <a:ea typeface="Arial"/>
                <a:cs typeface="Arial"/>
                <a:sym typeface="Arial"/>
              </a:rPr>
              <a:t>.</a:t>
            </a:r>
          </a:p>
          <a:p>
            <a:pPr marL="228600" lvl="0" indent="-228600" algn="l" rtl="0">
              <a:spcBef>
                <a:spcPts val="0"/>
              </a:spcBef>
              <a:spcAft>
                <a:spcPts val="0"/>
              </a:spcAft>
              <a:buAutoNum type="arabicPeriod"/>
            </a:pPr>
            <a:r>
              <a:rPr lang="en-US" dirty="0" smtClean="0">
                <a:latin typeface="Arial"/>
                <a:ea typeface="Arial"/>
                <a:cs typeface="Arial"/>
                <a:sym typeface="Arial"/>
              </a:rPr>
              <a:t>Lastly</a:t>
            </a:r>
            <a:r>
              <a:rPr lang="en-US" dirty="0">
                <a:latin typeface="Arial"/>
                <a:ea typeface="Arial"/>
                <a:cs typeface="Arial"/>
                <a:sym typeface="Arial"/>
              </a:rPr>
              <a:t>, the teacher will provide feedback (or a consequence) depending on the child’s response. Correct and incorrect responses will elicit different feedback. </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000" dirty="0" smtClean="0">
                <a:highlight>
                  <a:srgbClr val="FFFF00"/>
                </a:highlight>
                <a:latin typeface="Arial"/>
                <a:ea typeface="Arial"/>
                <a:cs typeface="Arial"/>
                <a:sym typeface="Arial"/>
              </a:rPr>
              <a:t>This </a:t>
            </a:r>
            <a:r>
              <a:rPr lang="en-US" sz="1000" dirty="0">
                <a:highlight>
                  <a:srgbClr val="FFFF00"/>
                </a:highlight>
                <a:latin typeface="Arial"/>
                <a:ea typeface="Arial"/>
                <a:cs typeface="Arial"/>
                <a:sym typeface="Arial"/>
              </a:rPr>
              <a:t>material was developed by the Head Start Center for Inclusion with federal funds from the U.S. Department of Health and Human Services, Office of Head Start (Grant No. 90YD0270). </a:t>
            </a:r>
            <a:endParaRPr dirty="0"/>
          </a:p>
        </p:txBody>
      </p:sp>
      <p:sp>
        <p:nvSpPr>
          <p:cNvPr id="407" name="Google Shape;407;g508ebcd7ad_0_1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35</a:t>
            </a:fld>
            <a:endParaRPr/>
          </a:p>
        </p:txBody>
      </p:sp>
    </p:spTree>
    <p:extLst>
      <p:ext uri="{BB962C8B-B14F-4D97-AF65-F5344CB8AC3E}">
        <p14:creationId xmlns:p14="http://schemas.microsoft.com/office/powerpoint/2010/main" val="42703632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508ebcd7ad_0_1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508ebcd7ad_0_14: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dirty="0" smtClean="0">
                <a:latin typeface="Arial"/>
                <a:ea typeface="Arial"/>
                <a:cs typeface="Arial"/>
                <a:sym typeface="Arial"/>
              </a:rPr>
              <a:t>Let’s </a:t>
            </a:r>
            <a:r>
              <a:rPr lang="en-US" dirty="0">
                <a:latin typeface="Arial"/>
                <a:ea typeface="Arial"/>
                <a:cs typeface="Arial"/>
                <a:sym typeface="Arial"/>
              </a:rPr>
              <a:t>look at an example of a Planned Instructional Sequence for Mia. Mia’s team planned for her instruction on a learning objective during a small group activity. </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Remember her learning objective stated, “Mia will use 1 to 2 words to express her needs or wants.”  </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The teacher wants Mia to ask for help, so she provided something in the environment that would set the occasion or cue Mia to ask for help. As a cue, Mia’s teacher gave her a </a:t>
            </a:r>
            <a:r>
              <a:rPr lang="en-US" dirty="0" smtClean="0">
                <a:latin typeface="Arial"/>
                <a:ea typeface="Arial"/>
                <a:cs typeface="Arial"/>
                <a:sym typeface="Arial"/>
              </a:rPr>
              <a:t>playdough </a:t>
            </a:r>
            <a:r>
              <a:rPr lang="en-US" dirty="0">
                <a:latin typeface="Arial"/>
                <a:ea typeface="Arial"/>
                <a:cs typeface="Arial"/>
                <a:sym typeface="Arial"/>
              </a:rPr>
              <a:t>container with the lid still on. The behavior or desired child response is that Mia will say “help.” After Mia says help, the teacher will provide her with assistance to open the container and give her praise for asking for help. This is the consequence or feedback linked to Mia’s objective behavior. </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000" dirty="0" smtClean="0">
                <a:highlight>
                  <a:srgbClr val="FFFF00"/>
                </a:highlight>
                <a:latin typeface="Arial"/>
                <a:ea typeface="Arial"/>
                <a:cs typeface="Arial"/>
                <a:sym typeface="Arial"/>
              </a:rPr>
              <a:t>This </a:t>
            </a:r>
            <a:r>
              <a:rPr lang="en-US" sz="1000" dirty="0">
                <a:highlight>
                  <a:srgbClr val="FFFF00"/>
                </a:highlight>
                <a:latin typeface="Arial"/>
                <a:ea typeface="Arial"/>
                <a:cs typeface="Arial"/>
                <a:sym typeface="Arial"/>
              </a:rPr>
              <a:t>material was developed by the Head Start Center for Inclusion with federal funds from the U.S. Department of Health and Human Services, Office of Head Start (Grant No. 90YD0270). </a:t>
            </a:r>
            <a:endParaRPr sz="1000" dirty="0">
              <a:highlight>
                <a:srgbClr val="FFFF00"/>
              </a:highlight>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endParaRPr dirty="0">
              <a:latin typeface="Arial"/>
              <a:ea typeface="Arial"/>
              <a:cs typeface="Arial"/>
              <a:sym typeface="Arial"/>
            </a:endParaRPr>
          </a:p>
        </p:txBody>
      </p:sp>
      <p:sp>
        <p:nvSpPr>
          <p:cNvPr id="414" name="Google Shape;414;g508ebcd7ad_0_14: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36</a:t>
            </a:fld>
            <a:endParaRPr/>
          </a:p>
        </p:txBody>
      </p:sp>
    </p:spTree>
    <p:extLst>
      <p:ext uri="{BB962C8B-B14F-4D97-AF65-F5344CB8AC3E}">
        <p14:creationId xmlns:p14="http://schemas.microsoft.com/office/powerpoint/2010/main" val="6714321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3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1" name="Google Shape;431;p3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dirty="0" smtClean="0">
                <a:latin typeface="Arial"/>
                <a:ea typeface="Arial"/>
                <a:cs typeface="Arial"/>
                <a:sym typeface="Arial"/>
              </a:rPr>
              <a:t>Let’s </a:t>
            </a:r>
            <a:r>
              <a:rPr lang="en-US" dirty="0">
                <a:latin typeface="Arial"/>
                <a:ea typeface="Arial"/>
                <a:cs typeface="Arial"/>
                <a:sym typeface="Arial"/>
              </a:rPr>
              <a:t>focus on three key questions to ask when evaluating embedded learning opportunities. </a:t>
            </a:r>
            <a:endParaRPr lang="en-US" dirty="0" smtClean="0">
              <a:latin typeface="Arial"/>
              <a:ea typeface="Arial"/>
              <a:cs typeface="Arial"/>
              <a:sym typeface="Arial"/>
            </a:endParaRPr>
          </a:p>
          <a:p>
            <a:pPr marL="0" lvl="0" indent="0" algn="l" rtl="0">
              <a:spcBef>
                <a:spcPts val="0"/>
              </a:spcBef>
              <a:spcAft>
                <a:spcPts val="0"/>
              </a:spcAft>
              <a:buNone/>
            </a:pPr>
            <a:endParaRPr lang="en-US" dirty="0" smtClean="0">
              <a:latin typeface="Arial"/>
              <a:ea typeface="Arial"/>
              <a:cs typeface="Arial"/>
              <a:sym typeface="Arial"/>
            </a:endParaRPr>
          </a:p>
          <a:p>
            <a:pPr marL="0" lvl="0" indent="0" algn="l" rtl="0">
              <a:spcBef>
                <a:spcPts val="0"/>
              </a:spcBef>
              <a:spcAft>
                <a:spcPts val="0"/>
              </a:spcAft>
              <a:buNone/>
            </a:pPr>
            <a:r>
              <a:rPr lang="en-US" dirty="0" smtClean="0">
                <a:latin typeface="Arial"/>
                <a:ea typeface="Arial"/>
                <a:cs typeface="Arial"/>
                <a:sym typeface="Arial"/>
              </a:rPr>
              <a:t>When </a:t>
            </a:r>
            <a:r>
              <a:rPr lang="en-US" dirty="0">
                <a:latin typeface="Arial"/>
                <a:ea typeface="Arial"/>
                <a:cs typeface="Arial"/>
                <a:sym typeface="Arial"/>
              </a:rPr>
              <a:t>evaluating, we ask: </a:t>
            </a:r>
            <a:endParaRPr dirty="0">
              <a:latin typeface="Arial"/>
              <a:ea typeface="Arial"/>
              <a:cs typeface="Arial"/>
              <a:sym typeface="Arial"/>
            </a:endParaRPr>
          </a:p>
          <a:p>
            <a:pPr marL="228600" lvl="0" indent="-177800" algn="l" rtl="0">
              <a:spcBef>
                <a:spcPts val="0"/>
              </a:spcBef>
              <a:spcAft>
                <a:spcPts val="0"/>
              </a:spcAft>
              <a:buClr>
                <a:schemeClr val="dk1"/>
              </a:buClr>
              <a:buSzPts val="1200"/>
              <a:buAutoNum type="arabicPeriod"/>
            </a:pPr>
            <a:r>
              <a:rPr lang="en-US" dirty="0" smtClean="0">
                <a:latin typeface="Arial"/>
                <a:ea typeface="Arial"/>
                <a:cs typeface="Arial"/>
                <a:sym typeface="Arial"/>
              </a:rPr>
              <a:t>Am </a:t>
            </a:r>
            <a:r>
              <a:rPr lang="en-US" dirty="0">
                <a:latin typeface="Arial"/>
                <a:ea typeface="Arial"/>
                <a:cs typeface="Arial"/>
                <a:sym typeface="Arial"/>
              </a:rPr>
              <a:t>I doing it? Implementation of embedded learning targets</a:t>
            </a:r>
            <a:endParaRPr dirty="0">
              <a:latin typeface="Arial"/>
              <a:ea typeface="Arial"/>
              <a:cs typeface="Arial"/>
              <a:sym typeface="Arial"/>
            </a:endParaRPr>
          </a:p>
          <a:p>
            <a:pPr marL="228600" lvl="0" indent="-177800" algn="l" rtl="0">
              <a:spcBef>
                <a:spcPts val="0"/>
              </a:spcBef>
              <a:spcAft>
                <a:spcPts val="0"/>
              </a:spcAft>
              <a:buClr>
                <a:schemeClr val="dk1"/>
              </a:buClr>
              <a:buSzPts val="1200"/>
              <a:buAutoNum type="arabicPeriod"/>
            </a:pPr>
            <a:r>
              <a:rPr lang="en-US" dirty="0">
                <a:latin typeface="Arial"/>
                <a:ea typeface="Arial"/>
                <a:cs typeface="Arial"/>
                <a:sym typeface="Arial"/>
              </a:rPr>
              <a:t>Is it working? Monitoring child progress (data collection)</a:t>
            </a:r>
            <a:endParaRPr dirty="0">
              <a:latin typeface="Arial"/>
              <a:ea typeface="Arial"/>
              <a:cs typeface="Arial"/>
              <a:sym typeface="Arial"/>
            </a:endParaRPr>
          </a:p>
          <a:p>
            <a:pPr marL="228600" lvl="0" indent="-177800" algn="l" rtl="0">
              <a:spcBef>
                <a:spcPts val="0"/>
              </a:spcBef>
              <a:spcAft>
                <a:spcPts val="0"/>
              </a:spcAft>
              <a:buClr>
                <a:schemeClr val="dk1"/>
              </a:buClr>
              <a:buSzPts val="1200"/>
              <a:buAutoNum type="arabicPeriod"/>
            </a:pPr>
            <a:r>
              <a:rPr lang="en-US" dirty="0">
                <a:latin typeface="Arial"/>
                <a:ea typeface="Arial"/>
                <a:cs typeface="Arial"/>
                <a:sym typeface="Arial"/>
              </a:rPr>
              <a:t>Do I need to make changes? Continue or revise the target learning objective and instructional plan.</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Taken together, these questions provide a framework for data-based decision making.  </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sp>
        <p:nvSpPr>
          <p:cNvPr id="432" name="Google Shape;432;p3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38</a:t>
            </a:fld>
            <a:endParaRPr/>
          </a:p>
        </p:txBody>
      </p:sp>
    </p:spTree>
    <p:extLst>
      <p:ext uri="{BB962C8B-B14F-4D97-AF65-F5344CB8AC3E}">
        <p14:creationId xmlns:p14="http://schemas.microsoft.com/office/powerpoint/2010/main" val="8869692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3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5" name="Google Shape;445;p3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dirty="0" smtClean="0">
                <a:latin typeface="Arial"/>
                <a:ea typeface="Arial"/>
                <a:cs typeface="Arial"/>
                <a:sym typeface="Arial"/>
              </a:rPr>
              <a:t>Evaluating </a:t>
            </a:r>
            <a:r>
              <a:rPr lang="en-US" dirty="0">
                <a:latin typeface="Arial"/>
                <a:ea typeface="Arial"/>
                <a:cs typeface="Arial"/>
                <a:sym typeface="Arial"/>
              </a:rPr>
              <a:t>and/or monitoring progress can be accomplished a variety of ways.  </a:t>
            </a:r>
            <a:endParaRPr lang="en-US" dirty="0" smtClean="0">
              <a:latin typeface="Arial"/>
              <a:ea typeface="Arial"/>
              <a:cs typeface="Arial"/>
              <a:sym typeface="Arial"/>
            </a:endParaRPr>
          </a:p>
          <a:p>
            <a:pPr marL="0" lvl="0" indent="0" algn="l" rtl="0">
              <a:spcBef>
                <a:spcPts val="0"/>
              </a:spcBef>
              <a:spcAft>
                <a:spcPts val="0"/>
              </a:spcAft>
              <a:buNone/>
            </a:pPr>
            <a:endParaRPr lang="en-US" dirty="0" smtClean="0">
              <a:latin typeface="Arial"/>
              <a:ea typeface="Arial"/>
              <a:cs typeface="Arial"/>
              <a:sym typeface="Arial"/>
            </a:endParaRPr>
          </a:p>
          <a:p>
            <a:pPr marL="0" lvl="0" indent="0" algn="l" rtl="0">
              <a:spcBef>
                <a:spcPts val="0"/>
              </a:spcBef>
              <a:spcAft>
                <a:spcPts val="0"/>
              </a:spcAft>
              <a:buNone/>
            </a:pPr>
            <a:r>
              <a:rPr lang="en-US" dirty="0" smtClean="0">
                <a:latin typeface="Arial"/>
                <a:ea typeface="Arial"/>
                <a:cs typeface="Arial"/>
                <a:sym typeface="Arial"/>
              </a:rPr>
              <a:t>Additional </a:t>
            </a:r>
            <a:r>
              <a:rPr lang="en-US" dirty="0">
                <a:latin typeface="Arial"/>
                <a:ea typeface="Arial"/>
                <a:cs typeface="Arial"/>
                <a:sym typeface="Arial"/>
              </a:rPr>
              <a:t>information pertaining to progress monitoring including sample data collection tools can be found in module 9.  </a:t>
            </a:r>
            <a:endParaRPr dirty="0">
              <a:latin typeface="Arial"/>
              <a:ea typeface="Arial"/>
              <a:cs typeface="Arial"/>
              <a:sym typeface="Arial"/>
            </a:endParaRPr>
          </a:p>
        </p:txBody>
      </p:sp>
      <p:sp>
        <p:nvSpPr>
          <p:cNvPr id="446" name="Google Shape;446;p3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39</a:t>
            </a:fld>
            <a:endParaRPr/>
          </a:p>
        </p:txBody>
      </p:sp>
    </p:spTree>
    <p:extLst>
      <p:ext uri="{BB962C8B-B14F-4D97-AF65-F5344CB8AC3E}">
        <p14:creationId xmlns:p14="http://schemas.microsoft.com/office/powerpoint/2010/main" val="30610062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4cd5520df2_0_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 name="Google Shape;453;g4cd5520df2_0_7: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dirty="0" smtClean="0">
                <a:latin typeface="Arial"/>
                <a:ea typeface="Arial"/>
                <a:cs typeface="Arial"/>
                <a:sym typeface="Arial"/>
              </a:rPr>
              <a:t>To </a:t>
            </a:r>
            <a:r>
              <a:rPr lang="en-US" dirty="0">
                <a:latin typeface="Arial"/>
                <a:ea typeface="Arial"/>
                <a:cs typeface="Arial"/>
                <a:sym typeface="Arial"/>
              </a:rPr>
              <a:t>wrap up today, let’s review why embedded learning opportunities are essential within early learning settings for young children with disabilities. </a:t>
            </a:r>
            <a:endParaRPr dirty="0">
              <a:latin typeface="Arial"/>
              <a:ea typeface="Arial"/>
              <a:cs typeface="Arial"/>
              <a:sym typeface="Arial"/>
            </a:endParaRPr>
          </a:p>
          <a:p>
            <a:pPr marL="274320" lvl="0" indent="-182880" algn="l" rtl="0">
              <a:spcBef>
                <a:spcPts val="0"/>
              </a:spcBef>
              <a:spcAft>
                <a:spcPts val="0"/>
              </a:spcAft>
              <a:buSzPct val="100000"/>
              <a:buFont typeface="Arial" panose="020B0604020202020204" pitchFamily="34" charset="0"/>
              <a:buChar char="•"/>
            </a:pPr>
            <a:r>
              <a:rPr lang="en-US" dirty="0">
                <a:latin typeface="Arial"/>
                <a:ea typeface="Arial"/>
                <a:cs typeface="Arial"/>
                <a:sym typeface="Arial"/>
              </a:rPr>
              <a:t>Embedded learning opportunities help to meet a child’s individualized learning needs with respect to their everyday routines and activities. </a:t>
            </a:r>
            <a:endParaRPr dirty="0">
              <a:latin typeface="Arial"/>
              <a:ea typeface="Arial"/>
              <a:cs typeface="Arial"/>
              <a:sym typeface="Arial"/>
            </a:endParaRPr>
          </a:p>
          <a:p>
            <a:pPr marL="274320" lvl="0" indent="-182880" algn="l" rtl="0">
              <a:spcBef>
                <a:spcPts val="0"/>
              </a:spcBef>
              <a:spcAft>
                <a:spcPts val="0"/>
              </a:spcAft>
              <a:buSzPct val="100000"/>
              <a:buFont typeface="Arial" panose="020B0604020202020204" pitchFamily="34" charset="0"/>
              <a:buChar char="•"/>
            </a:pPr>
            <a:r>
              <a:rPr lang="en-US" dirty="0">
                <a:latin typeface="Arial"/>
                <a:ea typeface="Arial"/>
                <a:cs typeface="Arial"/>
                <a:sym typeface="Arial"/>
              </a:rPr>
              <a:t>Embedded learning opportunities maximize children’s motivation by considering their interests and preferences. Teachers, parents, and other team members work together to identify child interests and preferences. </a:t>
            </a:r>
            <a:endParaRPr dirty="0">
              <a:latin typeface="Arial"/>
              <a:ea typeface="Arial"/>
              <a:cs typeface="Arial"/>
              <a:sym typeface="Arial"/>
            </a:endParaRPr>
          </a:p>
          <a:p>
            <a:pPr marL="274320" lvl="0" indent="-182880" algn="l" rtl="0">
              <a:spcBef>
                <a:spcPts val="0"/>
              </a:spcBef>
              <a:spcAft>
                <a:spcPts val="0"/>
              </a:spcAft>
              <a:buSzPct val="100000"/>
              <a:buFont typeface="Arial" panose="020B0604020202020204" pitchFamily="34" charset="0"/>
              <a:buChar char="•"/>
            </a:pPr>
            <a:r>
              <a:rPr lang="en-US" dirty="0">
                <a:latin typeface="Arial"/>
                <a:ea typeface="Arial"/>
                <a:cs typeface="Arial"/>
                <a:sym typeface="Arial"/>
              </a:rPr>
              <a:t>Embedded learning opportunities provide opportunities for children to learn and practice important skills in meaningful contexts. Children learn and master skills in contexts where these skills are needed. </a:t>
            </a:r>
            <a:endParaRPr dirty="0">
              <a:latin typeface="Arial"/>
              <a:ea typeface="Arial"/>
              <a:cs typeface="Arial"/>
              <a:sym typeface="Arial"/>
            </a:endParaRPr>
          </a:p>
          <a:p>
            <a:pPr marL="274320" lvl="0" indent="-182880" algn="l" rtl="0">
              <a:spcBef>
                <a:spcPts val="0"/>
              </a:spcBef>
              <a:spcAft>
                <a:spcPts val="0"/>
              </a:spcAft>
              <a:buSzPct val="100000"/>
              <a:buFont typeface="Arial" panose="020B0604020202020204" pitchFamily="34" charset="0"/>
              <a:buChar char="•"/>
            </a:pPr>
            <a:r>
              <a:rPr lang="en-US" dirty="0">
                <a:latin typeface="Arial"/>
                <a:ea typeface="Arial"/>
                <a:cs typeface="Arial"/>
                <a:sym typeface="Arial"/>
              </a:rPr>
              <a:t>Research has shown that all young children benefit from high quality learning opportunities. For children with disabilities, it is particularly important to provide sufficient learning opportunities to promote and advance their learning and development. </a:t>
            </a:r>
            <a:endParaRPr dirty="0">
              <a:latin typeface="Arial"/>
              <a:ea typeface="Arial"/>
              <a:cs typeface="Arial"/>
              <a:sym typeface="Arial"/>
            </a:endParaRPr>
          </a:p>
        </p:txBody>
      </p:sp>
      <p:sp>
        <p:nvSpPr>
          <p:cNvPr id="454" name="Google Shape;454;g4cd5520df2_0_7: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40</a:t>
            </a:fld>
            <a:endParaRPr/>
          </a:p>
        </p:txBody>
      </p:sp>
    </p:spTree>
    <p:extLst>
      <p:ext uri="{BB962C8B-B14F-4D97-AF65-F5344CB8AC3E}">
        <p14:creationId xmlns:p14="http://schemas.microsoft.com/office/powerpoint/2010/main" val="5676763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3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41</a:t>
            </a:fld>
            <a:endParaRPr sz="1200" b="0" i="0" u="none" strike="noStrike" cap="none">
              <a:solidFill>
                <a:schemeClr val="dk1"/>
              </a:solidFill>
              <a:latin typeface="Arial"/>
              <a:ea typeface="Arial"/>
              <a:cs typeface="Arial"/>
              <a:sym typeface="Arial"/>
            </a:endParaRPr>
          </a:p>
        </p:txBody>
      </p:sp>
      <p:sp>
        <p:nvSpPr>
          <p:cNvPr id="460" name="Google Shape;460;p3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61" name="Google Shape;461;p3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236179" lvl="0" indent="-236179" algn="l" rtl="0">
              <a:spcBef>
                <a:spcPts val="0"/>
              </a:spcBef>
              <a:spcAft>
                <a:spcPts val="0"/>
              </a:spcAft>
              <a:buNone/>
            </a:pPr>
            <a:r>
              <a:rPr lang="en-US" dirty="0" smtClean="0">
                <a:latin typeface="Arial"/>
                <a:ea typeface="Arial"/>
                <a:cs typeface="Arial"/>
                <a:sym typeface="Arial"/>
              </a:rPr>
              <a:t>Note:</a:t>
            </a:r>
            <a:r>
              <a:rPr lang="en-US" baseline="0" dirty="0" smtClean="0">
                <a:latin typeface="Arial"/>
                <a:ea typeface="Arial"/>
                <a:cs typeface="Arial"/>
                <a:sym typeface="Arial"/>
              </a:rPr>
              <a:t> </a:t>
            </a:r>
            <a:r>
              <a:rPr lang="en-US" dirty="0" smtClean="0">
                <a:latin typeface="Arial"/>
                <a:ea typeface="Arial"/>
                <a:cs typeface="Arial"/>
                <a:sym typeface="Arial"/>
              </a:rPr>
              <a:t>Use </a:t>
            </a:r>
            <a:r>
              <a:rPr lang="en-US" dirty="0">
                <a:latin typeface="Arial"/>
                <a:ea typeface="Arial"/>
                <a:cs typeface="Arial"/>
                <a:sym typeface="Arial"/>
              </a:rPr>
              <a:t>the scenarios from </a:t>
            </a:r>
            <a:r>
              <a:rPr lang="en-US" i="1" dirty="0" smtClean="0">
                <a:latin typeface="Arial"/>
                <a:ea typeface="Arial"/>
                <a:cs typeface="Arial"/>
                <a:sym typeface="Arial"/>
              </a:rPr>
              <a:t>Building </a:t>
            </a:r>
            <a:r>
              <a:rPr lang="en-US" i="1" dirty="0">
                <a:latin typeface="Arial"/>
                <a:ea typeface="Arial"/>
                <a:cs typeface="Arial"/>
                <a:sym typeface="Arial"/>
              </a:rPr>
              <a:t>Blocks for Teaching Preschoolers with Special </a:t>
            </a:r>
            <a:r>
              <a:rPr lang="en-US" i="1" dirty="0" smtClean="0">
                <a:latin typeface="Arial"/>
                <a:ea typeface="Arial"/>
                <a:cs typeface="Arial"/>
                <a:sym typeface="Arial"/>
              </a:rPr>
              <a:t>Needs</a:t>
            </a:r>
            <a:r>
              <a:rPr lang="en-US" dirty="0" smtClean="0">
                <a:latin typeface="Arial"/>
                <a:ea typeface="Arial"/>
                <a:cs typeface="Arial"/>
                <a:sym typeface="Arial"/>
              </a:rPr>
              <a:t> (</a:t>
            </a:r>
            <a:r>
              <a:rPr lang="en-US" dirty="0" err="1" smtClean="0">
                <a:latin typeface="Arial"/>
                <a:ea typeface="Arial"/>
                <a:cs typeface="Arial"/>
                <a:sym typeface="Arial"/>
              </a:rPr>
              <a:t>Sandall</a:t>
            </a:r>
            <a:r>
              <a:rPr lang="en-US" dirty="0" smtClean="0">
                <a:latin typeface="Arial"/>
                <a:ea typeface="Arial"/>
                <a:cs typeface="Arial"/>
                <a:sym typeface="Arial"/>
              </a:rPr>
              <a:t> &amp; Schwartz) or </a:t>
            </a:r>
            <a:r>
              <a:rPr lang="en-US" dirty="0">
                <a:latin typeface="Arial"/>
                <a:ea typeface="Arial"/>
                <a:cs typeface="Arial"/>
                <a:sym typeface="Arial"/>
              </a:rPr>
              <a:t>conduct the following activity.</a:t>
            </a:r>
            <a:endParaRPr dirty="0"/>
          </a:p>
          <a:p>
            <a:pPr marL="0" lvl="0" indent="0" algn="l" rtl="0">
              <a:spcBef>
                <a:spcPts val="0"/>
              </a:spcBef>
              <a:spcAft>
                <a:spcPts val="0"/>
              </a:spcAft>
              <a:buNone/>
            </a:pPr>
            <a:r>
              <a:rPr lang="en-US" b="1" dirty="0" smtClean="0">
                <a:latin typeface="Arial"/>
                <a:ea typeface="Arial"/>
                <a:cs typeface="Arial"/>
                <a:sym typeface="Arial"/>
              </a:rPr>
              <a:t>Activity: </a:t>
            </a:r>
            <a:r>
              <a:rPr lang="en-US" b="0" dirty="0" smtClean="0">
                <a:latin typeface="Arial"/>
                <a:ea typeface="Arial"/>
                <a:cs typeface="Arial"/>
                <a:sym typeface="Arial"/>
              </a:rPr>
              <a:t>Divide </a:t>
            </a:r>
            <a:r>
              <a:rPr lang="en-US" dirty="0">
                <a:latin typeface="Arial"/>
                <a:ea typeface="Arial"/>
                <a:cs typeface="Arial"/>
                <a:sym typeface="Arial"/>
              </a:rPr>
              <a:t>participants into four groups: materials, environment, </a:t>
            </a:r>
            <a:r>
              <a:rPr lang="en-US" dirty="0" smtClean="0">
                <a:latin typeface="Arial"/>
                <a:ea typeface="Arial"/>
                <a:cs typeface="Arial"/>
                <a:sym typeface="Arial"/>
              </a:rPr>
              <a:t>schedule, </a:t>
            </a:r>
            <a:r>
              <a:rPr lang="en-US" dirty="0">
                <a:latin typeface="Arial"/>
                <a:ea typeface="Arial"/>
                <a:cs typeface="Arial"/>
                <a:sym typeface="Arial"/>
              </a:rPr>
              <a:t>and activities. Provide the following situations to each group by typing the situations or posting them on flip charts for each group. Ask each group </a:t>
            </a:r>
            <a:r>
              <a:rPr lang="en-US" dirty="0" smtClean="0">
                <a:latin typeface="Arial"/>
                <a:ea typeface="Arial"/>
                <a:cs typeface="Arial"/>
                <a:sym typeface="Arial"/>
              </a:rPr>
              <a:t>to</a:t>
            </a:r>
            <a:r>
              <a:rPr lang="en-US" baseline="0" dirty="0" smtClean="0">
                <a:latin typeface="Arial"/>
                <a:ea typeface="Arial"/>
                <a:cs typeface="Arial"/>
                <a:sym typeface="Arial"/>
              </a:rPr>
              <a:t> </a:t>
            </a:r>
            <a:r>
              <a:rPr lang="en-US" dirty="0" smtClean="0">
                <a:latin typeface="Arial"/>
                <a:ea typeface="Arial"/>
                <a:cs typeface="Arial"/>
                <a:sym typeface="Arial"/>
              </a:rPr>
              <a:t>brainstorm </a:t>
            </a:r>
            <a:r>
              <a:rPr lang="en-US" dirty="0">
                <a:latin typeface="Arial"/>
                <a:ea typeface="Arial"/>
                <a:cs typeface="Arial"/>
                <a:sym typeface="Arial"/>
              </a:rPr>
              <a:t>at least one or two modifications that fall into their </a:t>
            </a:r>
            <a:r>
              <a:rPr lang="en-US" dirty="0" smtClean="0">
                <a:latin typeface="Arial"/>
                <a:ea typeface="Arial"/>
                <a:cs typeface="Arial"/>
                <a:sym typeface="Arial"/>
              </a:rPr>
              <a:t>areas. Allow </a:t>
            </a:r>
            <a:r>
              <a:rPr lang="en-US" dirty="0">
                <a:latin typeface="Arial"/>
                <a:ea typeface="Arial"/>
                <a:cs typeface="Arial"/>
                <a:sym typeface="Arial"/>
              </a:rPr>
              <a:t>10 minutes for groups to report out. Fill in with suggestions below if they were not mentioned by the groups.</a:t>
            </a:r>
            <a:endParaRPr dirty="0"/>
          </a:p>
          <a:p>
            <a:pPr marL="236179" lvl="0" indent="-236179" algn="l" rtl="0">
              <a:spcBef>
                <a:spcPts val="0"/>
              </a:spcBef>
              <a:spcAft>
                <a:spcPts val="0"/>
              </a:spcAft>
              <a:buNone/>
            </a:pPr>
            <a:endParaRPr b="1" dirty="0">
              <a:latin typeface="Arial"/>
              <a:ea typeface="Arial"/>
              <a:cs typeface="Arial"/>
              <a:sym typeface="Arial"/>
            </a:endParaRPr>
          </a:p>
          <a:p>
            <a:pPr marL="236179" lvl="0" indent="-236179" algn="l" rtl="0">
              <a:spcBef>
                <a:spcPts val="0"/>
              </a:spcBef>
              <a:spcAft>
                <a:spcPts val="0"/>
              </a:spcAft>
              <a:buNone/>
            </a:pPr>
            <a:r>
              <a:rPr lang="en-US" b="1" dirty="0">
                <a:latin typeface="Arial"/>
                <a:ea typeface="Arial"/>
                <a:cs typeface="Arial"/>
                <a:sym typeface="Arial"/>
              </a:rPr>
              <a:t>Physical environment: </a:t>
            </a:r>
            <a:endParaRPr dirty="0"/>
          </a:p>
          <a:p>
            <a:pPr marL="710154" lvl="1" indent="-236179" algn="l" rtl="0">
              <a:spcBef>
                <a:spcPts val="0"/>
              </a:spcBef>
              <a:spcAft>
                <a:spcPts val="0"/>
              </a:spcAft>
              <a:buClr>
                <a:schemeClr val="dk1"/>
              </a:buClr>
              <a:buSzPts val="1200"/>
              <a:buFont typeface="Arial"/>
              <a:buChar char="•"/>
            </a:pPr>
            <a:r>
              <a:rPr lang="en-US" dirty="0">
                <a:latin typeface="Arial"/>
                <a:ea typeface="Arial"/>
                <a:cs typeface="Arial"/>
                <a:sym typeface="Arial"/>
              </a:rPr>
              <a:t>Situation – A child pulls things off the toy shelves and then plays in front of the shelves blocking other children’s access.</a:t>
            </a:r>
            <a:endParaRPr dirty="0"/>
          </a:p>
          <a:p>
            <a:pPr marL="710154" lvl="1" indent="-236179" algn="l" rtl="0">
              <a:spcBef>
                <a:spcPts val="0"/>
              </a:spcBef>
              <a:spcAft>
                <a:spcPts val="0"/>
              </a:spcAft>
              <a:buClr>
                <a:schemeClr val="dk1"/>
              </a:buClr>
              <a:buSzPts val="1200"/>
              <a:buFont typeface="Arial"/>
              <a:buChar char="•"/>
            </a:pPr>
            <a:r>
              <a:rPr lang="en-US" dirty="0">
                <a:latin typeface="Arial"/>
                <a:ea typeface="Arial"/>
                <a:cs typeface="Arial"/>
                <a:sym typeface="Arial"/>
              </a:rPr>
              <a:t>Modification – Put tape on the area in front of the shelf. Remind children that they must play with the toys outside the taped areas.</a:t>
            </a:r>
            <a:endParaRPr dirty="0"/>
          </a:p>
          <a:p>
            <a:pPr marL="710154" lvl="1" indent="-159979" algn="l" rtl="0">
              <a:spcBef>
                <a:spcPts val="0"/>
              </a:spcBef>
              <a:spcAft>
                <a:spcPts val="0"/>
              </a:spcAft>
              <a:buClr>
                <a:schemeClr val="dk1"/>
              </a:buClr>
              <a:buSzPts val="1200"/>
              <a:buFont typeface="Calibri"/>
              <a:buNone/>
            </a:pPr>
            <a:endParaRPr dirty="0">
              <a:latin typeface="Arial"/>
              <a:ea typeface="Arial"/>
              <a:cs typeface="Arial"/>
              <a:sym typeface="Arial"/>
            </a:endParaRPr>
          </a:p>
          <a:p>
            <a:pPr marL="710154" lvl="1" indent="-236179" algn="l" rtl="0">
              <a:spcBef>
                <a:spcPts val="0"/>
              </a:spcBef>
              <a:spcAft>
                <a:spcPts val="0"/>
              </a:spcAft>
              <a:buClr>
                <a:schemeClr val="dk1"/>
              </a:buClr>
              <a:buSzPts val="1200"/>
              <a:buFont typeface="Arial"/>
              <a:buChar char="•"/>
            </a:pPr>
            <a:r>
              <a:rPr lang="en-US" dirty="0">
                <a:latin typeface="Arial"/>
                <a:ea typeface="Arial"/>
                <a:cs typeface="Arial"/>
                <a:sym typeface="Arial"/>
              </a:rPr>
              <a:t>Situation – A child has difficulty keeping his or her hands to him or herself when working on individual activities or projects. </a:t>
            </a:r>
            <a:endParaRPr dirty="0"/>
          </a:p>
          <a:p>
            <a:pPr marL="710154" lvl="1" indent="-236179" algn="l" rtl="0">
              <a:spcBef>
                <a:spcPts val="0"/>
              </a:spcBef>
              <a:spcAft>
                <a:spcPts val="0"/>
              </a:spcAft>
              <a:buClr>
                <a:schemeClr val="dk1"/>
              </a:buClr>
              <a:buSzPts val="1200"/>
              <a:buFont typeface="Arial"/>
              <a:buChar char="•"/>
            </a:pPr>
            <a:r>
              <a:rPr lang="en-US" dirty="0">
                <a:latin typeface="Arial"/>
                <a:ea typeface="Arial"/>
                <a:cs typeface="Arial"/>
                <a:sym typeface="Arial"/>
              </a:rPr>
              <a:t>Modification – Provide an individual workspace by using trays, box </a:t>
            </a:r>
            <a:r>
              <a:rPr lang="en-US" dirty="0" smtClean="0">
                <a:latin typeface="Arial"/>
                <a:ea typeface="Arial"/>
                <a:cs typeface="Arial"/>
                <a:sym typeface="Arial"/>
              </a:rPr>
              <a:t>lids, </a:t>
            </a:r>
            <a:r>
              <a:rPr lang="en-US" dirty="0">
                <a:latin typeface="Arial"/>
                <a:ea typeface="Arial"/>
                <a:cs typeface="Arial"/>
                <a:sym typeface="Arial"/>
              </a:rPr>
              <a:t>or placemats.</a:t>
            </a:r>
            <a:endParaRPr dirty="0"/>
          </a:p>
          <a:p>
            <a:pPr marL="710154" lvl="1" indent="-159979" algn="l" rtl="0">
              <a:spcBef>
                <a:spcPts val="0"/>
              </a:spcBef>
              <a:spcAft>
                <a:spcPts val="0"/>
              </a:spcAft>
              <a:buClr>
                <a:schemeClr val="dk1"/>
              </a:buClr>
              <a:buSzPts val="1200"/>
              <a:buFont typeface="Calibri"/>
              <a:buNone/>
            </a:pPr>
            <a:endParaRPr dirty="0">
              <a:latin typeface="Arial"/>
              <a:ea typeface="Arial"/>
              <a:cs typeface="Arial"/>
              <a:sym typeface="Arial"/>
            </a:endParaRPr>
          </a:p>
          <a:p>
            <a:pPr marL="710154" lvl="1" indent="-236179" algn="l" rtl="0">
              <a:spcBef>
                <a:spcPts val="0"/>
              </a:spcBef>
              <a:spcAft>
                <a:spcPts val="0"/>
              </a:spcAft>
              <a:buClr>
                <a:schemeClr val="dk1"/>
              </a:buClr>
              <a:buSzPts val="1200"/>
              <a:buFont typeface="Arial"/>
              <a:buChar char="•"/>
            </a:pPr>
            <a:r>
              <a:rPr lang="en-US" dirty="0">
                <a:latin typeface="Arial"/>
                <a:ea typeface="Arial"/>
                <a:cs typeface="Arial"/>
                <a:sym typeface="Arial"/>
              </a:rPr>
              <a:t>Situation – A child has difficulty with putting toys and equipment away. </a:t>
            </a:r>
            <a:endParaRPr dirty="0"/>
          </a:p>
          <a:p>
            <a:pPr marL="710154" lvl="1" indent="-236179" algn="l" rtl="0">
              <a:spcBef>
                <a:spcPts val="0"/>
              </a:spcBef>
              <a:spcAft>
                <a:spcPts val="0"/>
              </a:spcAft>
              <a:buClr>
                <a:schemeClr val="dk1"/>
              </a:buClr>
              <a:buSzPts val="1200"/>
              <a:buFont typeface="Arial"/>
              <a:buChar char="•"/>
            </a:pPr>
            <a:r>
              <a:rPr lang="en-US" dirty="0">
                <a:latin typeface="Arial"/>
                <a:ea typeface="Arial"/>
                <a:cs typeface="Arial"/>
                <a:sym typeface="Arial"/>
              </a:rPr>
              <a:t>Modification – Use pictures or symbols on shelves and containers. Make cleaning up a match game.</a:t>
            </a:r>
            <a:endParaRPr dirty="0"/>
          </a:p>
          <a:p>
            <a:pPr marL="710154" lvl="1" indent="-159979" algn="l" rtl="0">
              <a:spcBef>
                <a:spcPts val="0"/>
              </a:spcBef>
              <a:spcAft>
                <a:spcPts val="0"/>
              </a:spcAft>
              <a:buClr>
                <a:schemeClr val="dk1"/>
              </a:buClr>
              <a:buSzPts val="1200"/>
              <a:buFont typeface="Calibri"/>
              <a:buNone/>
            </a:pPr>
            <a:endParaRPr dirty="0">
              <a:latin typeface="Arial"/>
              <a:ea typeface="Arial"/>
              <a:cs typeface="Arial"/>
              <a:sym typeface="Arial"/>
            </a:endParaRPr>
          </a:p>
          <a:p>
            <a:pPr marL="710154" lvl="1" indent="-236179" algn="l" rtl="0">
              <a:spcBef>
                <a:spcPts val="0"/>
              </a:spcBef>
              <a:spcAft>
                <a:spcPts val="0"/>
              </a:spcAft>
              <a:buClr>
                <a:schemeClr val="dk1"/>
              </a:buClr>
              <a:buSzPts val="1200"/>
              <a:buFont typeface="Arial"/>
              <a:buChar char="•"/>
            </a:pPr>
            <a:r>
              <a:rPr lang="en-US" dirty="0">
                <a:latin typeface="Arial"/>
                <a:ea typeface="Arial"/>
                <a:cs typeface="Arial"/>
                <a:sym typeface="Arial"/>
              </a:rPr>
              <a:t>Situation – A child does not participate in learning centers. </a:t>
            </a:r>
            <a:endParaRPr dirty="0"/>
          </a:p>
          <a:p>
            <a:pPr marL="710154" lvl="1" indent="-236179" algn="l" rtl="0">
              <a:spcBef>
                <a:spcPts val="0"/>
              </a:spcBef>
              <a:spcAft>
                <a:spcPts val="0"/>
              </a:spcAft>
              <a:buClr>
                <a:schemeClr val="dk1"/>
              </a:buClr>
              <a:buSzPts val="1200"/>
              <a:buFont typeface="Arial"/>
              <a:buChar char="•"/>
            </a:pPr>
            <a:r>
              <a:rPr lang="en-US" dirty="0">
                <a:latin typeface="Arial"/>
                <a:ea typeface="Arial"/>
                <a:cs typeface="Arial"/>
                <a:sym typeface="Arial"/>
              </a:rPr>
              <a:t>Modification – Create a picture schedule for the child. The picture schedule can have pictures or symbols representing the various learning centers organized in a certain order (e.g., art first, dramatic play second, etc.).</a:t>
            </a:r>
            <a:endParaRPr dirty="0"/>
          </a:p>
          <a:p>
            <a:pPr marL="236179" lvl="0" indent="-236179" algn="l" rtl="0">
              <a:spcBef>
                <a:spcPts val="0"/>
              </a:spcBef>
              <a:spcAft>
                <a:spcPts val="0"/>
              </a:spcAft>
              <a:buNone/>
            </a:pPr>
            <a:endParaRPr dirty="0">
              <a:latin typeface="Arial"/>
              <a:ea typeface="Arial"/>
              <a:cs typeface="Arial"/>
              <a:sym typeface="Arial"/>
            </a:endParaRPr>
          </a:p>
          <a:p>
            <a:pPr marL="236179" lvl="0" indent="-236179" algn="l" rtl="0">
              <a:spcBef>
                <a:spcPts val="0"/>
              </a:spcBef>
              <a:spcAft>
                <a:spcPts val="0"/>
              </a:spcAft>
              <a:buNone/>
            </a:pPr>
            <a:r>
              <a:rPr lang="en-US" b="1" dirty="0">
                <a:latin typeface="Arial"/>
                <a:ea typeface="Arial"/>
                <a:cs typeface="Arial"/>
                <a:sym typeface="Arial"/>
              </a:rPr>
              <a:t>Materials:</a:t>
            </a:r>
            <a:endParaRPr dirty="0"/>
          </a:p>
          <a:p>
            <a:pPr marL="236179" lvl="0" indent="-236179" algn="l" rtl="0">
              <a:spcBef>
                <a:spcPts val="0"/>
              </a:spcBef>
              <a:spcAft>
                <a:spcPts val="0"/>
              </a:spcAft>
              <a:buNone/>
            </a:pPr>
            <a:r>
              <a:rPr lang="en-US" dirty="0">
                <a:latin typeface="Arial"/>
                <a:ea typeface="Arial"/>
                <a:cs typeface="Arial"/>
                <a:sym typeface="Arial"/>
              </a:rPr>
              <a:t>Situation – A child has trouble using one hand to hold a toy, such as a jack-in-the-box or hammering toy, and toys fall over when the child tries to use them.</a:t>
            </a:r>
            <a:endParaRPr dirty="0"/>
          </a:p>
          <a:p>
            <a:pPr marL="236179" lvl="0" indent="-236179" algn="l" rtl="0">
              <a:spcBef>
                <a:spcPts val="0"/>
              </a:spcBef>
              <a:spcAft>
                <a:spcPts val="0"/>
              </a:spcAft>
              <a:buNone/>
            </a:pPr>
            <a:r>
              <a:rPr lang="en-US" dirty="0">
                <a:latin typeface="Arial"/>
                <a:ea typeface="Arial"/>
                <a:cs typeface="Arial"/>
                <a:sym typeface="Arial"/>
              </a:rPr>
              <a:t>Modification – Use clamps or Velcro to attach the toy to a hard surface.</a:t>
            </a:r>
            <a:endParaRPr dirty="0"/>
          </a:p>
          <a:p>
            <a:pPr marL="236179" lvl="0" indent="-236179" algn="l" rtl="0">
              <a:spcBef>
                <a:spcPts val="0"/>
              </a:spcBef>
              <a:spcAft>
                <a:spcPts val="0"/>
              </a:spcAft>
              <a:buNone/>
            </a:pPr>
            <a:endParaRPr dirty="0">
              <a:latin typeface="Arial"/>
              <a:ea typeface="Arial"/>
              <a:cs typeface="Arial"/>
              <a:sym typeface="Arial"/>
            </a:endParaRPr>
          </a:p>
          <a:p>
            <a:pPr marL="236179" lvl="0" indent="-236179" algn="l" rtl="0">
              <a:spcBef>
                <a:spcPts val="0"/>
              </a:spcBef>
              <a:spcAft>
                <a:spcPts val="0"/>
              </a:spcAft>
              <a:buNone/>
            </a:pPr>
            <a:r>
              <a:rPr lang="en-US" dirty="0">
                <a:latin typeface="Arial"/>
                <a:ea typeface="Arial"/>
                <a:cs typeface="Arial"/>
                <a:sym typeface="Arial"/>
              </a:rPr>
              <a:t>Situation – A child seems to slip and slide on the wooden chairs in the classroom. </a:t>
            </a:r>
            <a:endParaRPr dirty="0"/>
          </a:p>
          <a:p>
            <a:pPr marL="236179" lvl="0" indent="-236179" algn="l" rtl="0">
              <a:spcBef>
                <a:spcPts val="0"/>
              </a:spcBef>
              <a:spcAft>
                <a:spcPts val="0"/>
              </a:spcAft>
              <a:buNone/>
            </a:pPr>
            <a:r>
              <a:rPr lang="en-US" dirty="0">
                <a:latin typeface="Arial"/>
                <a:ea typeface="Arial"/>
                <a:cs typeface="Arial"/>
                <a:sym typeface="Arial"/>
              </a:rPr>
              <a:t>Modification – Attach a section of bathmat or bathtub appliqués to the seat.</a:t>
            </a:r>
            <a:endParaRPr dirty="0"/>
          </a:p>
          <a:p>
            <a:pPr marL="236179" lvl="0" indent="-236179" algn="l" rtl="0">
              <a:spcBef>
                <a:spcPts val="0"/>
              </a:spcBef>
              <a:spcAft>
                <a:spcPts val="0"/>
              </a:spcAft>
              <a:buNone/>
            </a:pPr>
            <a:endParaRPr dirty="0">
              <a:latin typeface="Arial"/>
              <a:ea typeface="Arial"/>
              <a:cs typeface="Arial"/>
              <a:sym typeface="Arial"/>
            </a:endParaRPr>
          </a:p>
          <a:p>
            <a:pPr marL="236179" lvl="0" indent="-236179" algn="l" rtl="0">
              <a:spcBef>
                <a:spcPts val="0"/>
              </a:spcBef>
              <a:spcAft>
                <a:spcPts val="0"/>
              </a:spcAft>
              <a:buNone/>
            </a:pPr>
            <a:r>
              <a:rPr lang="en-US" dirty="0">
                <a:latin typeface="Arial"/>
                <a:ea typeface="Arial"/>
                <a:cs typeface="Arial"/>
                <a:sym typeface="Arial"/>
              </a:rPr>
              <a:t>Situation – A child does not chose the art center because actions such as gluing and pasting are too difficult. </a:t>
            </a:r>
            <a:endParaRPr dirty="0"/>
          </a:p>
          <a:p>
            <a:pPr marL="236179" lvl="0" indent="-236179" algn="l" rtl="0">
              <a:spcBef>
                <a:spcPts val="0"/>
              </a:spcBef>
              <a:spcAft>
                <a:spcPts val="0"/>
              </a:spcAft>
              <a:buNone/>
            </a:pPr>
            <a:r>
              <a:rPr lang="en-US" dirty="0">
                <a:latin typeface="Arial"/>
                <a:ea typeface="Arial"/>
                <a:cs typeface="Arial"/>
                <a:sym typeface="Arial"/>
              </a:rPr>
              <a:t>Modification – Use contact paper or other sticky paper as the backing for collages. Then child will only have to put things on the paper. </a:t>
            </a:r>
            <a:endParaRPr dirty="0"/>
          </a:p>
          <a:p>
            <a:pPr marL="236179" lvl="0" indent="-236179" algn="l" rtl="0">
              <a:spcBef>
                <a:spcPts val="0"/>
              </a:spcBef>
              <a:spcAft>
                <a:spcPts val="0"/>
              </a:spcAft>
              <a:buNone/>
            </a:pPr>
            <a:endParaRPr dirty="0">
              <a:latin typeface="Arial"/>
              <a:ea typeface="Arial"/>
              <a:cs typeface="Arial"/>
              <a:sym typeface="Arial"/>
            </a:endParaRPr>
          </a:p>
          <a:p>
            <a:pPr marL="236179" lvl="0" indent="-236179" algn="l" rtl="0">
              <a:spcBef>
                <a:spcPts val="0"/>
              </a:spcBef>
              <a:spcAft>
                <a:spcPts val="0"/>
              </a:spcAft>
              <a:buNone/>
            </a:pPr>
            <a:r>
              <a:rPr lang="en-US" b="1" dirty="0">
                <a:latin typeface="Arial"/>
                <a:ea typeface="Arial"/>
                <a:cs typeface="Arial"/>
                <a:sym typeface="Arial"/>
              </a:rPr>
              <a:t>Activities:</a:t>
            </a:r>
            <a:endParaRPr dirty="0"/>
          </a:p>
          <a:p>
            <a:pPr marL="236179" lvl="0" indent="-236179" algn="l" rtl="0">
              <a:spcBef>
                <a:spcPts val="0"/>
              </a:spcBef>
              <a:spcAft>
                <a:spcPts val="0"/>
              </a:spcAft>
              <a:buNone/>
            </a:pPr>
            <a:r>
              <a:rPr lang="en-US" dirty="0">
                <a:latin typeface="Arial"/>
                <a:ea typeface="Arial"/>
                <a:cs typeface="Arial"/>
                <a:sym typeface="Arial"/>
              </a:rPr>
              <a:t>Situation – A child is overwhelmed by activities, such as cooking projects, craft projects and table games, and is rarely successful.</a:t>
            </a:r>
            <a:endParaRPr dirty="0"/>
          </a:p>
          <a:p>
            <a:pPr marL="236179" lvl="0" indent="-236179" algn="l" rtl="0">
              <a:spcBef>
                <a:spcPts val="0"/>
              </a:spcBef>
              <a:spcAft>
                <a:spcPts val="0"/>
              </a:spcAft>
              <a:buNone/>
            </a:pPr>
            <a:r>
              <a:rPr lang="en-US" dirty="0">
                <a:latin typeface="Arial"/>
                <a:ea typeface="Arial"/>
                <a:cs typeface="Arial"/>
                <a:sym typeface="Arial"/>
              </a:rPr>
              <a:t>Modification – Break down the activity into several parts. Describe the steps in clear terms. Draw pictures of the steps to make it even clearer.</a:t>
            </a:r>
            <a:endParaRPr dirty="0"/>
          </a:p>
          <a:p>
            <a:pPr marL="236179" lvl="0" indent="-236179" algn="l" rtl="0">
              <a:spcBef>
                <a:spcPts val="0"/>
              </a:spcBef>
              <a:spcAft>
                <a:spcPts val="0"/>
              </a:spcAft>
              <a:buNone/>
            </a:pPr>
            <a:endParaRPr dirty="0">
              <a:latin typeface="Arial"/>
              <a:ea typeface="Arial"/>
              <a:cs typeface="Arial"/>
              <a:sym typeface="Arial"/>
            </a:endParaRPr>
          </a:p>
          <a:p>
            <a:pPr marL="236179" lvl="0" indent="-236179" algn="l" rtl="0">
              <a:spcBef>
                <a:spcPts val="0"/>
              </a:spcBef>
              <a:spcAft>
                <a:spcPts val="0"/>
              </a:spcAft>
              <a:buNone/>
            </a:pPr>
            <a:r>
              <a:rPr lang="en-US" dirty="0">
                <a:latin typeface="Arial"/>
                <a:ea typeface="Arial"/>
                <a:cs typeface="Arial"/>
                <a:sym typeface="Arial"/>
              </a:rPr>
              <a:t>Situation – When playing with manipulative toys, such as puzzles and beads, a child is easily distracted by the pieces and often drops, </a:t>
            </a:r>
            <a:r>
              <a:rPr lang="en-US" dirty="0" smtClean="0">
                <a:latin typeface="Arial"/>
                <a:ea typeface="Arial"/>
                <a:cs typeface="Arial"/>
                <a:sym typeface="Arial"/>
              </a:rPr>
              <a:t>bangs, </a:t>
            </a:r>
            <a:r>
              <a:rPr lang="en-US" dirty="0">
                <a:latin typeface="Arial"/>
                <a:ea typeface="Arial"/>
                <a:cs typeface="Arial"/>
                <a:sym typeface="Arial"/>
              </a:rPr>
              <a:t>or scatters the pieces rather than </a:t>
            </a:r>
            <a:r>
              <a:rPr lang="en-US" dirty="0" smtClean="0">
                <a:latin typeface="Arial"/>
                <a:ea typeface="Arial"/>
                <a:cs typeface="Arial"/>
                <a:sym typeface="Arial"/>
              </a:rPr>
              <a:t>trying </a:t>
            </a:r>
            <a:r>
              <a:rPr lang="en-US" dirty="0">
                <a:latin typeface="Arial"/>
                <a:ea typeface="Arial"/>
                <a:cs typeface="Arial"/>
                <a:sym typeface="Arial"/>
              </a:rPr>
              <a:t>to put the pieces </a:t>
            </a:r>
            <a:r>
              <a:rPr lang="en-US" dirty="0" smtClean="0">
                <a:latin typeface="Arial"/>
                <a:ea typeface="Arial"/>
                <a:cs typeface="Arial"/>
                <a:sym typeface="Arial"/>
              </a:rPr>
              <a:t>in puzzle frame.</a:t>
            </a:r>
            <a:endParaRPr dirty="0"/>
          </a:p>
          <a:p>
            <a:pPr marL="236179" lvl="0" indent="-236179" algn="l" rtl="0">
              <a:spcBef>
                <a:spcPts val="0"/>
              </a:spcBef>
              <a:spcAft>
                <a:spcPts val="0"/>
              </a:spcAft>
              <a:buNone/>
            </a:pPr>
            <a:r>
              <a:rPr lang="en-US" dirty="0">
                <a:latin typeface="Arial"/>
                <a:ea typeface="Arial"/>
                <a:cs typeface="Arial"/>
                <a:sym typeface="Arial"/>
              </a:rPr>
              <a:t>Modification – Hand the pieces to the child one by one. Gradually increase the number of pieces the child has at one </a:t>
            </a:r>
            <a:r>
              <a:rPr lang="en-US" dirty="0" smtClean="0">
                <a:latin typeface="Arial"/>
                <a:ea typeface="Arial"/>
                <a:cs typeface="Arial"/>
                <a:sym typeface="Arial"/>
              </a:rPr>
              <a:t>time.</a:t>
            </a:r>
            <a:endParaRPr dirty="0"/>
          </a:p>
          <a:p>
            <a:pPr marL="236179" lvl="0" indent="-236179" algn="l" rtl="0">
              <a:spcBef>
                <a:spcPts val="0"/>
              </a:spcBef>
              <a:spcAft>
                <a:spcPts val="0"/>
              </a:spcAft>
              <a:buNone/>
            </a:pPr>
            <a:endParaRPr dirty="0">
              <a:latin typeface="Arial"/>
              <a:ea typeface="Arial"/>
              <a:cs typeface="Arial"/>
              <a:sym typeface="Arial"/>
            </a:endParaRPr>
          </a:p>
          <a:p>
            <a:pPr marL="236179" lvl="0" indent="-236179" algn="l" rtl="0">
              <a:spcBef>
                <a:spcPts val="0"/>
              </a:spcBef>
              <a:spcAft>
                <a:spcPts val="0"/>
              </a:spcAft>
              <a:buNone/>
            </a:pPr>
            <a:r>
              <a:rPr lang="en-US" dirty="0">
                <a:latin typeface="Arial"/>
                <a:ea typeface="Arial"/>
                <a:cs typeface="Arial"/>
                <a:sym typeface="Arial"/>
              </a:rPr>
              <a:t>Situation – The soap dispenser is on the wall and requires that the child reach across the sink and make an upward motion with the </a:t>
            </a:r>
            <a:r>
              <a:rPr lang="en-US" dirty="0" smtClean="0">
                <a:latin typeface="Arial"/>
                <a:ea typeface="Arial"/>
                <a:cs typeface="Arial"/>
                <a:sym typeface="Arial"/>
              </a:rPr>
              <a:t>hand; </a:t>
            </a:r>
            <a:r>
              <a:rPr lang="en-US" dirty="0">
                <a:latin typeface="Arial"/>
                <a:ea typeface="Arial"/>
                <a:cs typeface="Arial"/>
                <a:sym typeface="Arial"/>
              </a:rPr>
              <a:t>because of the distance, the child can barely reach or needs to stand on tiptoes. </a:t>
            </a:r>
            <a:endParaRPr dirty="0"/>
          </a:p>
          <a:p>
            <a:pPr marL="236179" lvl="0" indent="-236179" algn="l" rtl="0">
              <a:spcBef>
                <a:spcPts val="0"/>
              </a:spcBef>
              <a:spcAft>
                <a:spcPts val="0"/>
              </a:spcAft>
              <a:buNone/>
            </a:pPr>
            <a:r>
              <a:rPr lang="en-US" dirty="0">
                <a:latin typeface="Arial"/>
                <a:ea typeface="Arial"/>
                <a:cs typeface="Arial"/>
                <a:sym typeface="Arial"/>
              </a:rPr>
              <a:t>Modification – Use a plastic bottle with a pump top as a soap dispenser. Place it on the counter or attach it to the sink with a suction cup. </a:t>
            </a:r>
            <a:endParaRPr dirty="0"/>
          </a:p>
          <a:p>
            <a:pPr marL="236179" lvl="0" indent="-236179" algn="l" rtl="0">
              <a:spcBef>
                <a:spcPts val="0"/>
              </a:spcBef>
              <a:spcAft>
                <a:spcPts val="0"/>
              </a:spcAft>
              <a:buNone/>
            </a:pPr>
            <a:endParaRPr b="1" dirty="0">
              <a:latin typeface="Arial"/>
              <a:ea typeface="Arial"/>
              <a:cs typeface="Arial"/>
              <a:sym typeface="Arial"/>
            </a:endParaRPr>
          </a:p>
          <a:p>
            <a:pPr marL="236179" lvl="0" indent="-236179" algn="l" rtl="0">
              <a:spcBef>
                <a:spcPts val="0"/>
              </a:spcBef>
              <a:spcAft>
                <a:spcPts val="0"/>
              </a:spcAft>
              <a:buNone/>
            </a:pPr>
            <a:r>
              <a:rPr lang="en-US" b="1" dirty="0">
                <a:latin typeface="Arial"/>
                <a:ea typeface="Arial"/>
                <a:cs typeface="Arial"/>
                <a:sym typeface="Arial"/>
              </a:rPr>
              <a:t>Schedule:</a:t>
            </a:r>
            <a:endParaRPr dirty="0"/>
          </a:p>
          <a:p>
            <a:pPr marL="236179" lvl="0" indent="-236179" algn="l" rtl="0">
              <a:spcBef>
                <a:spcPts val="0"/>
              </a:spcBef>
              <a:spcAft>
                <a:spcPts val="0"/>
              </a:spcAft>
              <a:buNone/>
            </a:pPr>
            <a:r>
              <a:rPr lang="en-US" dirty="0">
                <a:latin typeface="Arial"/>
                <a:ea typeface="Arial"/>
                <a:cs typeface="Arial"/>
                <a:sym typeface="Arial"/>
              </a:rPr>
              <a:t>Situation – A child needs practice staying at circle time. </a:t>
            </a:r>
            <a:endParaRPr dirty="0"/>
          </a:p>
          <a:p>
            <a:pPr marL="236179" lvl="0" indent="-236179" algn="l" rtl="0">
              <a:spcBef>
                <a:spcPts val="0"/>
              </a:spcBef>
              <a:spcAft>
                <a:spcPts val="0"/>
              </a:spcAft>
              <a:buNone/>
            </a:pPr>
            <a:r>
              <a:rPr lang="en-US" dirty="0">
                <a:latin typeface="Arial"/>
                <a:ea typeface="Arial"/>
                <a:cs typeface="Arial"/>
                <a:sym typeface="Arial"/>
              </a:rPr>
              <a:t>Modification – Rotate between active activities, such as songs with motions, and more passive activities, such as listening to stories within the circle activity.</a:t>
            </a:r>
            <a:endParaRPr dirty="0"/>
          </a:p>
          <a:p>
            <a:pPr marL="236179" lvl="0" indent="-236179" algn="l" rtl="0">
              <a:spcBef>
                <a:spcPts val="0"/>
              </a:spcBef>
              <a:spcAft>
                <a:spcPts val="0"/>
              </a:spcAft>
              <a:buNone/>
            </a:pPr>
            <a:endParaRPr b="1" dirty="0">
              <a:latin typeface="Arial"/>
              <a:ea typeface="Arial"/>
              <a:cs typeface="Arial"/>
              <a:sym typeface="Arial"/>
            </a:endParaRPr>
          </a:p>
          <a:p>
            <a:pPr marL="236179" lvl="0" indent="-236179" algn="l" rtl="0">
              <a:spcBef>
                <a:spcPts val="0"/>
              </a:spcBef>
              <a:spcAft>
                <a:spcPts val="0"/>
              </a:spcAft>
              <a:buNone/>
            </a:pPr>
            <a:r>
              <a:rPr lang="en-US" b="0" dirty="0" smtClean="0">
                <a:solidFill>
                  <a:srgbClr val="7F7F7F"/>
                </a:solidFill>
                <a:latin typeface="Arial"/>
                <a:ea typeface="Arial"/>
                <a:cs typeface="Arial"/>
                <a:sym typeface="Arial"/>
              </a:rPr>
              <a:t>Campbell</a:t>
            </a:r>
            <a:r>
              <a:rPr lang="en-US" b="0" dirty="0">
                <a:solidFill>
                  <a:srgbClr val="7F7F7F"/>
                </a:solidFill>
                <a:latin typeface="Arial"/>
                <a:ea typeface="Arial"/>
                <a:cs typeface="Arial"/>
                <a:sym typeface="Arial"/>
              </a:rPr>
              <a:t>, </a:t>
            </a:r>
            <a:r>
              <a:rPr lang="en-US" b="0" dirty="0" smtClean="0">
                <a:solidFill>
                  <a:srgbClr val="7F7F7F"/>
                </a:solidFill>
                <a:latin typeface="Arial"/>
                <a:ea typeface="Arial"/>
                <a:cs typeface="Arial"/>
                <a:sym typeface="Arial"/>
              </a:rPr>
              <a:t>P.H.,</a:t>
            </a:r>
            <a:r>
              <a:rPr lang="en-US" b="0" baseline="0" dirty="0" smtClean="0">
                <a:solidFill>
                  <a:srgbClr val="7F7F7F"/>
                </a:solidFill>
                <a:latin typeface="Arial"/>
                <a:ea typeface="Arial"/>
                <a:cs typeface="Arial"/>
                <a:sym typeface="Arial"/>
              </a:rPr>
              <a:t> </a:t>
            </a:r>
            <a:r>
              <a:rPr lang="en-US" b="0" baseline="0" dirty="0" err="1" smtClean="0">
                <a:solidFill>
                  <a:srgbClr val="7F7F7F"/>
                </a:solidFill>
                <a:latin typeface="Arial"/>
                <a:ea typeface="Arial"/>
                <a:cs typeface="Arial"/>
                <a:sym typeface="Arial"/>
              </a:rPr>
              <a:t>Milbourne</a:t>
            </a:r>
            <a:r>
              <a:rPr lang="en-US" b="0" baseline="0" dirty="0" smtClean="0">
                <a:solidFill>
                  <a:srgbClr val="7F7F7F"/>
                </a:solidFill>
                <a:latin typeface="Arial"/>
                <a:ea typeface="Arial"/>
                <a:cs typeface="Arial"/>
                <a:sym typeface="Arial"/>
              </a:rPr>
              <a:t>, S.A., &amp; </a:t>
            </a:r>
            <a:r>
              <a:rPr lang="en-US" b="0" dirty="0" smtClean="0">
                <a:solidFill>
                  <a:srgbClr val="7F7F7F"/>
                </a:solidFill>
                <a:latin typeface="Arial"/>
                <a:ea typeface="Arial"/>
                <a:cs typeface="Arial"/>
                <a:sym typeface="Arial"/>
              </a:rPr>
              <a:t>Kennedy, A.A. </a:t>
            </a:r>
            <a:r>
              <a:rPr lang="en-US" b="0" dirty="0" smtClean="0">
                <a:latin typeface="Arial"/>
                <a:ea typeface="Arial"/>
                <a:cs typeface="Arial"/>
                <a:sym typeface="Arial"/>
              </a:rPr>
              <a:t>(</a:t>
            </a:r>
            <a:r>
              <a:rPr lang="en-US" b="0" dirty="0">
                <a:latin typeface="Arial"/>
                <a:ea typeface="Arial"/>
                <a:cs typeface="Arial"/>
                <a:sym typeface="Arial"/>
              </a:rPr>
              <a:t>2012). </a:t>
            </a:r>
            <a:r>
              <a:rPr lang="en-US" b="0" i="1" dirty="0">
                <a:latin typeface="Arial"/>
                <a:ea typeface="Arial"/>
                <a:cs typeface="Arial"/>
                <a:sym typeface="Arial"/>
              </a:rPr>
              <a:t>Cara’s </a:t>
            </a:r>
            <a:r>
              <a:rPr lang="en-US" b="0" i="1" dirty="0" smtClean="0">
                <a:latin typeface="Arial"/>
                <a:ea typeface="Arial"/>
                <a:cs typeface="Arial"/>
                <a:sym typeface="Arial"/>
              </a:rPr>
              <a:t>kit </a:t>
            </a:r>
            <a:r>
              <a:rPr lang="en-US" b="0" i="1" dirty="0">
                <a:latin typeface="Arial"/>
                <a:ea typeface="Arial"/>
                <a:cs typeface="Arial"/>
                <a:sym typeface="Arial"/>
              </a:rPr>
              <a:t>for </a:t>
            </a:r>
            <a:r>
              <a:rPr lang="en-US" b="0" i="1" dirty="0" smtClean="0">
                <a:latin typeface="Arial"/>
                <a:ea typeface="Arial"/>
                <a:cs typeface="Arial"/>
                <a:sym typeface="Arial"/>
              </a:rPr>
              <a:t>toddlers</a:t>
            </a:r>
            <a:r>
              <a:rPr lang="en-US" b="0" i="1" dirty="0">
                <a:latin typeface="Arial"/>
                <a:ea typeface="Arial"/>
                <a:cs typeface="Arial"/>
                <a:sym typeface="Arial"/>
              </a:rPr>
              <a:t>: Creating </a:t>
            </a:r>
            <a:r>
              <a:rPr lang="en-US" b="0" i="1" dirty="0" smtClean="0">
                <a:latin typeface="Arial"/>
                <a:ea typeface="Arial"/>
                <a:cs typeface="Arial"/>
                <a:sym typeface="Arial"/>
              </a:rPr>
              <a:t>adaptations </a:t>
            </a:r>
            <a:r>
              <a:rPr lang="en-US" b="0" i="1" dirty="0">
                <a:latin typeface="Arial"/>
                <a:ea typeface="Arial"/>
                <a:cs typeface="Arial"/>
                <a:sym typeface="Arial"/>
              </a:rPr>
              <a:t>for </a:t>
            </a:r>
            <a:r>
              <a:rPr lang="en-US" b="0" i="1" dirty="0" smtClean="0">
                <a:latin typeface="Arial"/>
                <a:ea typeface="Arial"/>
                <a:cs typeface="Arial"/>
                <a:sym typeface="Arial"/>
              </a:rPr>
              <a:t>routines </a:t>
            </a:r>
            <a:r>
              <a:rPr lang="en-US" b="0" i="1" dirty="0">
                <a:latin typeface="Arial"/>
                <a:ea typeface="Arial"/>
                <a:cs typeface="Arial"/>
                <a:sym typeface="Arial"/>
              </a:rPr>
              <a:t>and </a:t>
            </a:r>
            <a:r>
              <a:rPr lang="en-US" b="0" i="1" dirty="0" smtClean="0">
                <a:latin typeface="Arial"/>
                <a:ea typeface="Arial"/>
                <a:cs typeface="Arial"/>
                <a:sym typeface="Arial"/>
              </a:rPr>
              <a:t>activities</a:t>
            </a:r>
            <a:r>
              <a:rPr lang="en-US" b="0" dirty="0" smtClean="0">
                <a:latin typeface="Arial"/>
                <a:ea typeface="Arial"/>
                <a:cs typeface="Arial"/>
                <a:sym typeface="Arial"/>
              </a:rPr>
              <a:t>. Baltimore, MD: Paul H. Brookes.</a:t>
            </a:r>
            <a:r>
              <a:rPr lang="en-US" b="0" dirty="0">
                <a:latin typeface="Arial"/>
                <a:ea typeface="Arial"/>
                <a:cs typeface="Arial"/>
                <a:sym typeface="Arial"/>
              </a:rPr>
              <a:t> </a:t>
            </a:r>
            <a:endParaRPr b="0" dirty="0"/>
          </a:p>
          <a:p>
            <a:pPr marL="473976" lvl="0" indent="-473976" algn="l" rtl="0">
              <a:lnSpc>
                <a:spcPct val="140000"/>
              </a:lnSpc>
              <a:spcBef>
                <a:spcPts val="0"/>
              </a:spcBef>
              <a:spcAft>
                <a:spcPts val="0"/>
              </a:spcAft>
              <a:buNone/>
            </a:pPr>
            <a:endParaRPr b="1" i="1" dirty="0">
              <a:latin typeface="Arial"/>
              <a:ea typeface="Arial"/>
              <a:cs typeface="Arial"/>
              <a:sym typeface="Arial"/>
            </a:endParaRPr>
          </a:p>
        </p:txBody>
      </p:sp>
    </p:spTree>
    <p:extLst>
      <p:ext uri="{BB962C8B-B14F-4D97-AF65-F5344CB8AC3E}">
        <p14:creationId xmlns:p14="http://schemas.microsoft.com/office/powerpoint/2010/main" val="18926581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3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68" name="Google Shape;468;p3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45720" lvl="0" indent="0" algn="l" rtl="0">
              <a:lnSpc>
                <a:spcPct val="115000"/>
              </a:lnSpc>
              <a:spcBef>
                <a:spcPts val="1000"/>
              </a:spcBef>
              <a:spcAft>
                <a:spcPts val="0"/>
              </a:spcAft>
              <a:buClr>
                <a:schemeClr val="dk1"/>
              </a:buClr>
              <a:buSzPts val="1200"/>
              <a:buFont typeface="Times New Roman"/>
              <a:buNone/>
            </a:pPr>
            <a:r>
              <a:rPr lang="en-US" dirty="0">
                <a:latin typeface="Times New Roman"/>
                <a:ea typeface="Times New Roman"/>
                <a:cs typeface="Times New Roman"/>
                <a:sym typeface="Times New Roman"/>
              </a:rPr>
              <a:t>Information and opinions expressed in this module are those of the authors</a:t>
            </a:r>
            <a:r>
              <a:rPr lang="en-US" dirty="0" smtClean="0">
                <a:latin typeface="Times New Roman"/>
                <a:ea typeface="Times New Roman"/>
                <a:cs typeface="Times New Roman"/>
                <a:sym typeface="Times New Roman"/>
              </a:rPr>
              <a:t>.</a:t>
            </a:r>
          </a:p>
          <a:p>
            <a:pPr marL="45720" lvl="0" indent="0" algn="l" rtl="0">
              <a:lnSpc>
                <a:spcPct val="115000"/>
              </a:lnSpc>
              <a:spcBef>
                <a:spcPts val="1000"/>
              </a:spcBef>
              <a:spcAft>
                <a:spcPts val="0"/>
              </a:spcAft>
              <a:buClr>
                <a:schemeClr val="dk1"/>
              </a:buClr>
              <a:buSzPts val="1200"/>
              <a:buFont typeface="Times New Roman"/>
              <a:buNone/>
            </a:pPr>
            <a:endParaRPr lang="en-US" dirty="0" smtClean="0">
              <a:latin typeface="Times New Roman"/>
              <a:ea typeface="Times New Roman"/>
              <a:cs typeface="Times New Roman"/>
              <a:sym typeface="Times New Roman"/>
            </a:endParaRPr>
          </a:p>
          <a:p>
            <a:pPr marL="45720" lvl="0" indent="0" algn="l" rtl="0">
              <a:lnSpc>
                <a:spcPct val="115000"/>
              </a:lnSpc>
              <a:spcBef>
                <a:spcPts val="1000"/>
              </a:spcBef>
              <a:spcAft>
                <a:spcPts val="0"/>
              </a:spcAft>
              <a:buClr>
                <a:schemeClr val="dk1"/>
              </a:buClr>
              <a:buSzPts val="1200"/>
              <a:buFont typeface="Times New Roman"/>
              <a:buNone/>
            </a:pPr>
            <a:r>
              <a:rPr lang="en-US" dirty="0" smtClean="0">
                <a:latin typeface="Times New Roman"/>
                <a:ea typeface="Times New Roman"/>
                <a:cs typeface="Times New Roman"/>
                <a:sym typeface="Times New Roman"/>
              </a:rPr>
              <a:t>Permission </a:t>
            </a:r>
            <a:r>
              <a:rPr lang="en-US" dirty="0">
                <a:latin typeface="Times New Roman"/>
                <a:ea typeface="Times New Roman"/>
                <a:cs typeface="Times New Roman"/>
                <a:sym typeface="Times New Roman"/>
              </a:rPr>
              <a:t>to use and adapt these materials has been granted to the Virginia Department of </a:t>
            </a:r>
            <a:r>
              <a:rPr lang="en-US" dirty="0" smtClean="0">
                <a:latin typeface="Times New Roman"/>
                <a:ea typeface="Times New Roman"/>
                <a:cs typeface="Times New Roman"/>
                <a:sym typeface="Times New Roman"/>
              </a:rPr>
              <a:t>Education’s </a:t>
            </a:r>
            <a:r>
              <a:rPr lang="en-US" dirty="0">
                <a:latin typeface="Times New Roman"/>
                <a:ea typeface="Times New Roman"/>
                <a:cs typeface="Times New Roman"/>
                <a:sym typeface="Times New Roman"/>
              </a:rPr>
              <a:t>Training and Technical Assistance Center at Virginia Commonwealth </a:t>
            </a:r>
            <a:r>
              <a:rPr lang="en-US" dirty="0" smtClean="0">
                <a:latin typeface="Times New Roman"/>
                <a:ea typeface="Times New Roman"/>
                <a:cs typeface="Times New Roman"/>
                <a:sym typeface="Times New Roman"/>
              </a:rPr>
              <a:t>University. </a:t>
            </a:r>
            <a:endParaRPr dirty="0">
              <a:latin typeface="Times New Roman"/>
              <a:ea typeface="Times New Roman"/>
              <a:cs typeface="Times New Roman"/>
              <a:sym typeface="Times New Roman"/>
            </a:endParaRPr>
          </a:p>
          <a:p>
            <a:pPr marL="0" lvl="0" indent="0" algn="l" rtl="0">
              <a:spcBef>
                <a:spcPts val="0"/>
              </a:spcBef>
              <a:spcAft>
                <a:spcPts val="0"/>
              </a:spcAft>
              <a:buNone/>
            </a:pPr>
            <a:endParaRPr dirty="0">
              <a:latin typeface="Arial"/>
              <a:ea typeface="Arial"/>
              <a:cs typeface="Arial"/>
              <a:sym typeface="Arial"/>
            </a:endParaRPr>
          </a:p>
        </p:txBody>
      </p:sp>
      <p:sp>
        <p:nvSpPr>
          <p:cNvPr id="469" name="Google Shape;469;p3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42</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80337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4cad3e9be5_1_0:notes"/>
          <p:cNvSpPr txBox="1">
            <a:spLocks noGrp="1"/>
          </p:cNvSpPr>
          <p:nvPr>
            <p:ph type="sldNum" idx="12"/>
          </p:nvPr>
        </p:nvSpPr>
        <p:spPr>
          <a:xfrm>
            <a:off x="3970938" y="8829967"/>
            <a:ext cx="3037800" cy="466200"/>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4</a:t>
            </a:fld>
            <a:endParaRPr sz="1200" b="0" i="0" u="none" strike="noStrike" cap="none">
              <a:solidFill>
                <a:schemeClr val="dk1"/>
              </a:solidFill>
              <a:latin typeface="Arial"/>
              <a:ea typeface="Arial"/>
              <a:cs typeface="Arial"/>
              <a:sym typeface="Arial"/>
            </a:endParaRPr>
          </a:p>
        </p:txBody>
      </p:sp>
      <p:sp>
        <p:nvSpPr>
          <p:cNvPr id="170" name="Google Shape;170;g4cad3e9be5_1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1" name="Google Shape;171;g4cad3e9be5_1_0:notes"/>
          <p:cNvSpPr txBox="1">
            <a:spLocks noGrp="1"/>
          </p:cNvSpPr>
          <p:nvPr>
            <p:ph type="body" idx="1"/>
          </p:nvPr>
        </p:nvSpPr>
        <p:spPr>
          <a:xfrm>
            <a:off x="701040" y="4473893"/>
            <a:ext cx="5608200" cy="3660600"/>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r>
              <a:rPr lang="en-US" b="1">
                <a:latin typeface="Arial"/>
                <a:ea typeface="Arial"/>
                <a:cs typeface="Arial"/>
                <a:sym typeface="Arial"/>
              </a:rPr>
              <a:t>Activity: </a:t>
            </a:r>
            <a:r>
              <a:rPr lang="en-US">
                <a:latin typeface="Arial"/>
                <a:ea typeface="Arial"/>
                <a:cs typeface="Arial"/>
                <a:sym typeface="Arial"/>
              </a:rPr>
              <a:t>Turn to a shoulder partner and discuss the question above. </a:t>
            </a:r>
            <a:endParaRPr>
              <a:latin typeface="Arial"/>
              <a:ea typeface="Arial"/>
              <a:cs typeface="Arial"/>
              <a:sym typeface="Arial"/>
            </a:endParaRPr>
          </a:p>
        </p:txBody>
      </p:sp>
    </p:spTree>
    <p:extLst>
      <p:ext uri="{BB962C8B-B14F-4D97-AF65-F5344CB8AC3E}">
        <p14:creationId xmlns:p14="http://schemas.microsoft.com/office/powerpoint/2010/main" val="18201518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508ebcd7ad_0_4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508ebcd7ad_0_49: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77" name="Google Shape;477;g508ebcd7ad_0_49: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44</a:t>
            </a:fld>
            <a:endParaRPr/>
          </a:p>
        </p:txBody>
      </p:sp>
    </p:spTree>
    <p:extLst>
      <p:ext uri="{BB962C8B-B14F-4D97-AF65-F5344CB8AC3E}">
        <p14:creationId xmlns:p14="http://schemas.microsoft.com/office/powerpoint/2010/main" val="31526240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508ebcd7ad_0_5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3" name="Google Shape;483;g508ebcd7ad_0_55:notes"/>
          <p:cNvSpPr txBox="1">
            <a:spLocks noGrp="1"/>
          </p:cNvSpPr>
          <p:nvPr>
            <p:ph type="body" idx="1"/>
          </p:nvPr>
        </p:nvSpPr>
        <p:spPr>
          <a:xfrm>
            <a:off x="701040" y="4473893"/>
            <a:ext cx="5608200" cy="3660600"/>
          </a:xfrm>
          <a:prstGeom prst="rect">
            <a:avLst/>
          </a:prstGeom>
          <a:noFill/>
          <a:ln>
            <a:noFill/>
          </a:ln>
        </p:spPr>
        <p:txBody>
          <a:bodyPr spcFirstLastPara="1" wrap="square" lIns="93275" tIns="46625" rIns="93275" bIns="46625" anchor="t" anchorCtr="0">
            <a:noAutofit/>
          </a:bodyPr>
          <a:lstStyle/>
          <a:p>
            <a:pPr marL="0" lvl="0" indent="0" algn="l" rtl="0">
              <a:lnSpc>
                <a:spcPct val="100000"/>
              </a:lnSpc>
              <a:spcBef>
                <a:spcPts val="0"/>
              </a:spcBef>
              <a:spcAft>
                <a:spcPts val="0"/>
              </a:spcAft>
              <a:buSzPts val="1400"/>
              <a:buNone/>
            </a:pPr>
            <a:endParaRPr/>
          </a:p>
        </p:txBody>
      </p:sp>
      <p:sp>
        <p:nvSpPr>
          <p:cNvPr id="484" name="Google Shape;484;g508ebcd7ad_0_55:notes"/>
          <p:cNvSpPr txBox="1">
            <a:spLocks noGrp="1"/>
          </p:cNvSpPr>
          <p:nvPr>
            <p:ph type="sldNum" idx="12"/>
          </p:nvPr>
        </p:nvSpPr>
        <p:spPr>
          <a:xfrm>
            <a:off x="3970938" y="8829967"/>
            <a:ext cx="3037800" cy="466200"/>
          </a:xfrm>
          <a:prstGeom prst="rect">
            <a:avLst/>
          </a:prstGeom>
          <a:noFill/>
          <a:ln>
            <a:noFill/>
          </a:ln>
        </p:spPr>
        <p:txBody>
          <a:bodyPr spcFirstLastPara="1" wrap="square" lIns="93275" tIns="46625" rIns="93275" bIns="4662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45</a:t>
            </a:fld>
            <a:endParaRPr/>
          </a:p>
        </p:txBody>
      </p:sp>
    </p:spTree>
    <p:extLst>
      <p:ext uri="{BB962C8B-B14F-4D97-AF65-F5344CB8AC3E}">
        <p14:creationId xmlns:p14="http://schemas.microsoft.com/office/powerpoint/2010/main" val="3776594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b="1" dirty="0" smtClean="0">
                <a:latin typeface="Arial"/>
                <a:ea typeface="Arial"/>
                <a:cs typeface="Arial"/>
                <a:sym typeface="Arial"/>
              </a:rPr>
              <a:t>Ask</a:t>
            </a:r>
            <a:r>
              <a:rPr lang="en-US" dirty="0" smtClean="0">
                <a:latin typeface="Arial"/>
                <a:ea typeface="Arial"/>
                <a:cs typeface="Arial"/>
                <a:sym typeface="Arial"/>
              </a:rPr>
              <a:t> </a:t>
            </a:r>
            <a:r>
              <a:rPr lang="en-US" dirty="0">
                <a:latin typeface="Arial"/>
                <a:ea typeface="Arial"/>
                <a:cs typeface="Arial"/>
                <a:sym typeface="Arial"/>
              </a:rPr>
              <a:t>the participants if any of this description was captured in their discussion.</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182880" algn="l" rtl="0">
              <a:spcBef>
                <a:spcPts val="0"/>
              </a:spcBef>
              <a:spcAft>
                <a:spcPts val="0"/>
              </a:spcAft>
              <a:buClr>
                <a:schemeClr val="dk1"/>
              </a:buClr>
              <a:buSzPts val="1200"/>
              <a:buChar char="•"/>
            </a:pPr>
            <a:r>
              <a:rPr lang="en-US" dirty="0">
                <a:latin typeface="Arial"/>
                <a:ea typeface="Arial"/>
                <a:cs typeface="Arial"/>
                <a:sym typeface="Arial"/>
              </a:rPr>
              <a:t>This is accomplished by identifying times and activities when instructional procedures designed for teaching a child's priority learning targets are implemented in the context of ongoing [naturally-occurring] activities, routines, and transitions in the classroom.</a:t>
            </a:r>
            <a:endParaRPr dirty="0">
              <a:latin typeface="Arial"/>
              <a:ea typeface="Arial"/>
              <a:cs typeface="Arial"/>
              <a:sym typeface="Arial"/>
            </a:endParaRPr>
          </a:p>
          <a:p>
            <a:pPr marL="0" lvl="0" indent="-182880" algn="l" rtl="0">
              <a:spcBef>
                <a:spcPts val="0"/>
              </a:spcBef>
              <a:spcAft>
                <a:spcPts val="0"/>
              </a:spcAft>
              <a:buClr>
                <a:schemeClr val="dk1"/>
              </a:buClr>
              <a:buSzPts val="1200"/>
              <a:buFont typeface="Arial"/>
              <a:buNone/>
            </a:pPr>
            <a:endParaRPr dirty="0">
              <a:latin typeface="Arial"/>
              <a:ea typeface="Arial"/>
              <a:cs typeface="Arial"/>
              <a:sym typeface="Arial"/>
            </a:endParaRPr>
          </a:p>
          <a:p>
            <a:pPr marL="0" lvl="0" indent="-182880" algn="l" rtl="0">
              <a:spcBef>
                <a:spcPts val="0"/>
              </a:spcBef>
              <a:spcAft>
                <a:spcPts val="0"/>
              </a:spcAft>
              <a:buClr>
                <a:schemeClr val="dk1"/>
              </a:buClr>
              <a:buSzPts val="1200"/>
              <a:buChar char="•"/>
            </a:pPr>
            <a:r>
              <a:rPr lang="en-US" dirty="0">
                <a:latin typeface="Arial"/>
                <a:ea typeface="Arial"/>
                <a:cs typeface="Arial"/>
                <a:sym typeface="Arial"/>
              </a:rPr>
              <a:t>This approach to embedded instruction emphasizes the use of complete learning trials to ensure sufficient, systematic, and intentional learning opportunities are provided in the context of everyday activities, routines, and transitions</a:t>
            </a:r>
            <a:endParaRPr dirty="0">
              <a:latin typeface="Arial"/>
              <a:ea typeface="Arial"/>
              <a:cs typeface="Arial"/>
              <a:sym typeface="Arial"/>
            </a:endParaRPr>
          </a:p>
          <a:p>
            <a:pPr marL="174708" lvl="0" indent="-98508" algn="l" rtl="0">
              <a:spcBef>
                <a:spcPts val="0"/>
              </a:spcBef>
              <a:spcAft>
                <a:spcPts val="0"/>
              </a:spcAft>
              <a:buClr>
                <a:schemeClr val="dk1"/>
              </a:buClr>
              <a:buSzPts val="1200"/>
              <a:buFont typeface="Arial"/>
              <a:buNone/>
            </a:pPr>
            <a:endParaRPr dirty="0">
              <a:latin typeface="Arial"/>
              <a:ea typeface="Arial"/>
              <a:cs typeface="Arial"/>
              <a:sym typeface="Arial"/>
            </a:endParaRPr>
          </a:p>
          <a:p>
            <a:pPr marL="174708" lvl="0" indent="-174708" algn="l" rtl="0">
              <a:spcBef>
                <a:spcPts val="0"/>
              </a:spcBef>
              <a:spcAft>
                <a:spcPts val="0"/>
              </a:spcAft>
              <a:buClr>
                <a:schemeClr val="dk1"/>
              </a:buClr>
              <a:buSzPts val="1200"/>
              <a:buChar char="•"/>
            </a:pPr>
            <a:r>
              <a:rPr lang="en-US" dirty="0">
                <a:latin typeface="Arial"/>
                <a:ea typeface="Arial"/>
                <a:cs typeface="Arial"/>
                <a:sym typeface="Arial"/>
              </a:rPr>
              <a:t>Our definition also focuses on identifying the types of instructional procedures that might be used within or across these activities, routines, and transitions.</a:t>
            </a:r>
            <a:endParaRPr dirty="0">
              <a:latin typeface="Arial"/>
              <a:ea typeface="Arial"/>
              <a:cs typeface="Arial"/>
              <a:sym typeface="Arial"/>
            </a:endParaRPr>
          </a:p>
        </p:txBody>
      </p:sp>
      <p:sp>
        <p:nvSpPr>
          <p:cNvPr id="178" name="Google Shape;178;p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3264450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4cd5520df2_0_4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4cd5520df2_0_4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186" name="Google Shape;186;g4cd5520df2_0_4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extLst>
      <p:ext uri="{BB962C8B-B14F-4D97-AF65-F5344CB8AC3E}">
        <p14:creationId xmlns:p14="http://schemas.microsoft.com/office/powerpoint/2010/main" val="2745809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4cd5520df2_0_2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4cd5520df2_0_29: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dirty="0" smtClean="0">
                <a:latin typeface="Arial"/>
                <a:ea typeface="Arial"/>
                <a:cs typeface="Arial"/>
                <a:sym typeface="Arial"/>
              </a:rPr>
              <a:t>Before </a:t>
            </a:r>
            <a:r>
              <a:rPr lang="en-US" dirty="0">
                <a:latin typeface="Arial"/>
                <a:ea typeface="Arial"/>
                <a:cs typeface="Arial"/>
                <a:sym typeface="Arial"/>
              </a:rPr>
              <a:t>moving </a:t>
            </a:r>
            <a:r>
              <a:rPr lang="en-US" dirty="0" smtClean="0">
                <a:latin typeface="Arial"/>
                <a:ea typeface="Arial"/>
                <a:cs typeface="Arial"/>
                <a:sym typeface="Arial"/>
              </a:rPr>
              <a:t>forward, </a:t>
            </a:r>
            <a:r>
              <a:rPr lang="en-US" dirty="0">
                <a:latin typeface="Arial"/>
                <a:ea typeface="Arial"/>
                <a:cs typeface="Arial"/>
                <a:sym typeface="Arial"/>
              </a:rPr>
              <a:t>let’s take a quick moment and discuss the difference between embedded instruction and teachable moments. </a:t>
            </a:r>
            <a:r>
              <a:rPr lang="en-US" dirty="0" smtClean="0">
                <a:latin typeface="Arial"/>
                <a:ea typeface="Arial"/>
                <a:cs typeface="Arial"/>
                <a:sym typeface="Arial"/>
              </a:rPr>
              <a:t>Review </a:t>
            </a:r>
            <a:r>
              <a:rPr lang="en-US" dirty="0">
                <a:latin typeface="Arial"/>
                <a:ea typeface="Arial"/>
                <a:cs typeface="Arial"/>
                <a:sym typeface="Arial"/>
              </a:rPr>
              <a:t>the </a:t>
            </a:r>
            <a:r>
              <a:rPr lang="en-US" dirty="0" smtClean="0">
                <a:latin typeface="Arial"/>
                <a:ea typeface="Arial"/>
                <a:cs typeface="Arial"/>
                <a:sym typeface="Arial"/>
              </a:rPr>
              <a:t>slide.</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sp>
        <p:nvSpPr>
          <p:cNvPr id="194" name="Google Shape;194;g4cd5520df2_0_29: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extLst>
      <p:ext uri="{BB962C8B-B14F-4D97-AF65-F5344CB8AC3E}">
        <p14:creationId xmlns:p14="http://schemas.microsoft.com/office/powerpoint/2010/main" val="3144153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dirty="0" smtClean="0">
                <a:latin typeface="Arial"/>
                <a:ea typeface="Arial"/>
                <a:cs typeface="Arial"/>
                <a:sym typeface="Arial"/>
              </a:rPr>
              <a:t>Whether </a:t>
            </a:r>
            <a:r>
              <a:rPr lang="en-US" dirty="0">
                <a:latin typeface="Arial"/>
                <a:ea typeface="Arial"/>
                <a:cs typeface="Arial"/>
                <a:sym typeface="Arial"/>
              </a:rPr>
              <a:t>we are talking about goals, </a:t>
            </a:r>
            <a:r>
              <a:rPr lang="en-US" dirty="0" smtClean="0">
                <a:latin typeface="Arial"/>
                <a:ea typeface="Arial"/>
                <a:cs typeface="Arial"/>
                <a:sym typeface="Arial"/>
              </a:rPr>
              <a:t>objectives, </a:t>
            </a:r>
            <a:r>
              <a:rPr lang="en-US" dirty="0">
                <a:latin typeface="Arial"/>
                <a:ea typeface="Arial"/>
                <a:cs typeface="Arial"/>
                <a:sym typeface="Arial"/>
              </a:rPr>
              <a:t>or learning targets, we also want them to have some quality characteristics.  </a:t>
            </a:r>
            <a:endParaRPr lang="en-US" dirty="0" smtClean="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Specifically, we want learning targets to be functional, generative and measurable.  </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sp>
        <p:nvSpPr>
          <p:cNvPr id="202" name="Google Shape;202;p6: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2596467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dirty="0" smtClean="0">
                <a:latin typeface="Arial"/>
                <a:ea typeface="Arial"/>
                <a:cs typeface="Arial"/>
                <a:sym typeface="Arial"/>
              </a:rPr>
              <a:t>In </a:t>
            </a:r>
            <a:r>
              <a:rPr lang="en-US" dirty="0">
                <a:latin typeface="Arial"/>
                <a:ea typeface="Arial"/>
                <a:cs typeface="Arial"/>
                <a:sym typeface="Arial"/>
              </a:rPr>
              <a:t>order to identify what to teach, we need to identify a target learning objective. </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b="1" dirty="0" smtClean="0">
                <a:latin typeface="Arial"/>
                <a:ea typeface="Arial"/>
                <a:cs typeface="Arial"/>
                <a:sym typeface="Arial"/>
              </a:rPr>
              <a:t>Activity: </a:t>
            </a:r>
            <a:r>
              <a:rPr lang="en-US" dirty="0" smtClean="0">
                <a:latin typeface="Arial"/>
                <a:ea typeface="Arial"/>
                <a:cs typeface="Arial"/>
                <a:sym typeface="Arial"/>
              </a:rPr>
              <a:t>Talk </a:t>
            </a:r>
            <a:r>
              <a:rPr lang="en-US" dirty="0">
                <a:latin typeface="Arial"/>
                <a:ea typeface="Arial"/>
                <a:cs typeface="Arial"/>
                <a:sym typeface="Arial"/>
              </a:rPr>
              <a:t>through what would be good examples of targeted learning objectives for a preschool student. (Give the participants 3 minutes to discuss) </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b="1" dirty="0" smtClean="0">
                <a:latin typeface="Arial"/>
                <a:ea typeface="Arial"/>
                <a:cs typeface="Arial"/>
                <a:sym typeface="Arial"/>
              </a:rPr>
              <a:t>Ask </a:t>
            </a:r>
            <a:r>
              <a:rPr lang="en-US" dirty="0">
                <a:latin typeface="Arial"/>
                <a:ea typeface="Arial"/>
                <a:cs typeface="Arial"/>
                <a:sym typeface="Arial"/>
              </a:rPr>
              <a:t>the participants, </a:t>
            </a:r>
            <a:r>
              <a:rPr lang="en-US" dirty="0" smtClean="0">
                <a:latin typeface="Arial"/>
                <a:ea typeface="Arial"/>
                <a:cs typeface="Arial"/>
                <a:sym typeface="Arial"/>
              </a:rPr>
              <a:t>“How </a:t>
            </a:r>
            <a:r>
              <a:rPr lang="en-US" dirty="0">
                <a:latin typeface="Arial"/>
                <a:ea typeface="Arial"/>
                <a:cs typeface="Arial"/>
                <a:sym typeface="Arial"/>
              </a:rPr>
              <a:t>would you determine the target learning objectives</a:t>
            </a:r>
            <a:r>
              <a:rPr lang="en-US" dirty="0" smtClean="0">
                <a:latin typeface="Arial"/>
                <a:ea typeface="Arial"/>
                <a:cs typeface="Arial"/>
                <a:sym typeface="Arial"/>
              </a:rPr>
              <a:t>?” </a:t>
            </a:r>
          </a:p>
          <a:p>
            <a:pPr marL="0" lvl="0" indent="0" algn="l" rtl="0">
              <a:spcBef>
                <a:spcPts val="0"/>
              </a:spcBef>
              <a:spcAft>
                <a:spcPts val="0"/>
              </a:spcAft>
              <a:buNone/>
            </a:pPr>
            <a:r>
              <a:rPr lang="en-US" dirty="0" smtClean="0">
                <a:latin typeface="Arial"/>
                <a:ea typeface="Arial"/>
                <a:cs typeface="Arial"/>
                <a:sym typeface="Arial"/>
              </a:rPr>
              <a:t>If the </a:t>
            </a:r>
            <a:r>
              <a:rPr lang="en-US" dirty="0">
                <a:latin typeface="Arial"/>
                <a:ea typeface="Arial"/>
                <a:cs typeface="Arial"/>
                <a:sym typeface="Arial"/>
              </a:rPr>
              <a:t>participants answers do not include the following, </a:t>
            </a:r>
            <a:r>
              <a:rPr lang="en-US" dirty="0" smtClean="0">
                <a:latin typeface="Arial"/>
                <a:ea typeface="Arial"/>
                <a:cs typeface="Arial"/>
                <a:sym typeface="Arial"/>
              </a:rPr>
              <a:t>then share </a:t>
            </a:r>
            <a:r>
              <a:rPr lang="en-US" dirty="0">
                <a:latin typeface="Arial"/>
                <a:ea typeface="Arial"/>
                <a:cs typeface="Arial"/>
                <a:sym typeface="Arial"/>
              </a:rPr>
              <a:t>the </a:t>
            </a:r>
            <a:r>
              <a:rPr lang="en-US" dirty="0" smtClean="0">
                <a:latin typeface="Arial"/>
                <a:ea typeface="Arial"/>
                <a:cs typeface="Arial"/>
                <a:sym typeface="Arial"/>
              </a:rPr>
              <a:t>information </a:t>
            </a:r>
            <a:r>
              <a:rPr lang="en-US" dirty="0">
                <a:latin typeface="Arial"/>
                <a:ea typeface="Arial"/>
                <a:cs typeface="Arial"/>
                <a:sym typeface="Arial"/>
              </a:rPr>
              <a:t>below.</a:t>
            </a:r>
            <a:endParaRPr dirty="0">
              <a:latin typeface="Arial"/>
              <a:ea typeface="Arial"/>
              <a:cs typeface="Arial"/>
              <a:sym typeface="Arial"/>
            </a:endParaRPr>
          </a:p>
          <a:p>
            <a:pPr marL="274320" lvl="0" indent="-91440" algn="l" rtl="0">
              <a:spcBef>
                <a:spcPts val="0"/>
              </a:spcBef>
              <a:spcAft>
                <a:spcPts val="0"/>
              </a:spcAft>
              <a:buSzPct val="100000"/>
              <a:buFont typeface="Arial" panose="020B0604020202020204" pitchFamily="34" charset="0"/>
              <a:buChar char="•"/>
            </a:pPr>
            <a:r>
              <a:rPr lang="en-US" dirty="0">
                <a:latin typeface="Arial"/>
                <a:ea typeface="Arial"/>
                <a:cs typeface="Arial"/>
                <a:sym typeface="Arial"/>
              </a:rPr>
              <a:t>Observe children to identify target behaviors that will help them be more </a:t>
            </a:r>
            <a:r>
              <a:rPr lang="en-US" dirty="0" smtClean="0">
                <a:latin typeface="Arial"/>
                <a:ea typeface="Arial"/>
                <a:cs typeface="Arial"/>
                <a:sym typeface="Arial"/>
              </a:rPr>
              <a:t>independent </a:t>
            </a:r>
            <a:endParaRPr dirty="0">
              <a:latin typeface="Arial"/>
              <a:ea typeface="Arial"/>
              <a:cs typeface="Arial"/>
              <a:sym typeface="Arial"/>
            </a:endParaRPr>
          </a:p>
          <a:p>
            <a:pPr marL="274320" lvl="0" indent="-91440" algn="l" rtl="0">
              <a:spcBef>
                <a:spcPts val="0"/>
              </a:spcBef>
              <a:spcAft>
                <a:spcPts val="0"/>
              </a:spcAft>
              <a:buSzPct val="100000"/>
              <a:buFont typeface="Arial" panose="020B0604020202020204" pitchFamily="34" charset="0"/>
              <a:buChar char="•"/>
            </a:pPr>
            <a:r>
              <a:rPr lang="en-US" dirty="0">
                <a:latin typeface="Arial"/>
                <a:ea typeface="Arial"/>
                <a:cs typeface="Arial"/>
                <a:sym typeface="Arial"/>
              </a:rPr>
              <a:t>Observe children to identify areas of interest that will support engagement in routines and activities</a:t>
            </a:r>
            <a:endParaRPr dirty="0">
              <a:latin typeface="Arial"/>
              <a:ea typeface="Arial"/>
              <a:cs typeface="Arial"/>
              <a:sym typeface="Arial"/>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216" name="Google Shape;216;p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2550706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415611" y="992767"/>
            <a:ext cx="11360700" cy="2736900"/>
          </a:xfrm>
          <a:prstGeom prst="rect">
            <a:avLst/>
          </a:prstGeom>
        </p:spPr>
        <p:txBody>
          <a:bodyPr spcFirstLastPara="1" wrap="square" lIns="121900" tIns="121900" rIns="121900" bIns="121900" anchor="b" anchorCtr="0"/>
          <a:lstStyle>
            <a:lvl1pPr lvl="0" algn="ctr">
              <a:spcBef>
                <a:spcPts val="0"/>
              </a:spcBef>
              <a:spcAft>
                <a:spcPts val="0"/>
              </a:spcAft>
              <a:buSzPts val="6900"/>
              <a:buNone/>
              <a:defRPr sz="6900"/>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a:endParaRPr/>
          </a:p>
        </p:txBody>
      </p:sp>
      <p:sp>
        <p:nvSpPr>
          <p:cNvPr id="15" name="Google Shape;15;p2"/>
          <p:cNvSpPr txBox="1">
            <a:spLocks noGrp="1"/>
          </p:cNvSpPr>
          <p:nvPr>
            <p:ph type="subTitle" idx="1"/>
          </p:nvPr>
        </p:nvSpPr>
        <p:spPr>
          <a:xfrm>
            <a:off x="415600" y="3778833"/>
            <a:ext cx="11360700" cy="1056900"/>
          </a:xfrm>
          <a:prstGeom prst="rect">
            <a:avLst/>
          </a:prstGeom>
        </p:spPr>
        <p:txBody>
          <a:bodyPr spcFirstLastPara="1" wrap="square" lIns="121900" tIns="121900" rIns="121900" bIns="121900" anchor="t" anchorCtr="0"/>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p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415600" y="1474833"/>
            <a:ext cx="11360700" cy="2618100"/>
          </a:xfrm>
          <a:prstGeom prst="rect">
            <a:avLst/>
          </a:prstGeom>
        </p:spPr>
        <p:txBody>
          <a:bodyPr spcFirstLastPara="1" wrap="square" lIns="121900" tIns="121900" rIns="121900" bIns="121900" anchor="b" anchorCtr="0"/>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50" name="Google Shape;50;p11"/>
          <p:cNvSpPr txBox="1">
            <a:spLocks noGrp="1"/>
          </p:cNvSpPr>
          <p:nvPr>
            <p:ph type="body" idx="1"/>
          </p:nvPr>
        </p:nvSpPr>
        <p:spPr>
          <a:xfrm>
            <a:off x="415600" y="4202967"/>
            <a:ext cx="11360700" cy="1734300"/>
          </a:xfrm>
          <a:prstGeom prst="rect">
            <a:avLst/>
          </a:prstGeom>
        </p:spPr>
        <p:txBody>
          <a:bodyPr spcFirstLastPara="1" wrap="square" lIns="121900" tIns="121900" rIns="121900" bIns="121900" anchor="t" anchorCtr="0"/>
          <a:lstStyle>
            <a:lvl1pPr marL="457200" lvl="0" indent="-381000" algn="ctr">
              <a:spcBef>
                <a:spcPts val="0"/>
              </a:spcBef>
              <a:spcAft>
                <a:spcPts val="0"/>
              </a:spcAft>
              <a:buSzPts val="2400"/>
              <a:buChar char="●"/>
              <a:defRPr/>
            </a:lvl1pPr>
            <a:lvl2pPr marL="914400" lvl="1" indent="-349250" algn="ctr">
              <a:spcBef>
                <a:spcPts val="2100"/>
              </a:spcBef>
              <a:spcAft>
                <a:spcPts val="0"/>
              </a:spcAft>
              <a:buSzPts val="1900"/>
              <a:buChar char="○"/>
              <a:defRPr/>
            </a:lvl2pPr>
            <a:lvl3pPr marL="1371600" lvl="2" indent="-349250" algn="ctr">
              <a:spcBef>
                <a:spcPts val="2100"/>
              </a:spcBef>
              <a:spcAft>
                <a:spcPts val="0"/>
              </a:spcAft>
              <a:buSzPts val="1900"/>
              <a:buChar char="■"/>
              <a:defRPr/>
            </a:lvl3pPr>
            <a:lvl4pPr marL="1828800" lvl="3" indent="-349250" algn="ctr">
              <a:spcBef>
                <a:spcPts val="2100"/>
              </a:spcBef>
              <a:spcAft>
                <a:spcPts val="0"/>
              </a:spcAft>
              <a:buSzPts val="1900"/>
              <a:buChar char="●"/>
              <a:defRPr/>
            </a:lvl4pPr>
            <a:lvl5pPr marL="2286000" lvl="4" indent="-349250" algn="ctr">
              <a:spcBef>
                <a:spcPts val="2100"/>
              </a:spcBef>
              <a:spcAft>
                <a:spcPts val="0"/>
              </a:spcAft>
              <a:buSzPts val="1900"/>
              <a:buChar char="○"/>
              <a:defRPr/>
            </a:lvl5pPr>
            <a:lvl6pPr marL="2743200" lvl="5" indent="-349250" algn="ctr">
              <a:spcBef>
                <a:spcPts val="2100"/>
              </a:spcBef>
              <a:spcAft>
                <a:spcPts val="0"/>
              </a:spcAft>
              <a:buSzPts val="1900"/>
              <a:buChar char="■"/>
              <a:defRPr/>
            </a:lvl6pPr>
            <a:lvl7pPr marL="3200400" lvl="6" indent="-349250" algn="ctr">
              <a:spcBef>
                <a:spcPts val="2100"/>
              </a:spcBef>
              <a:spcAft>
                <a:spcPts val="0"/>
              </a:spcAft>
              <a:buSzPts val="1900"/>
              <a:buChar char="●"/>
              <a:defRPr/>
            </a:lvl7pPr>
            <a:lvl8pPr marL="3657600" lvl="7" indent="-349250" algn="ctr">
              <a:spcBef>
                <a:spcPts val="2100"/>
              </a:spcBef>
              <a:spcAft>
                <a:spcPts val="0"/>
              </a:spcAft>
              <a:buSzPts val="1900"/>
              <a:buChar char="○"/>
              <a:defRPr/>
            </a:lvl8pPr>
            <a:lvl9pPr marL="4114800" lvl="8" indent="-349250" algn="ctr">
              <a:spcBef>
                <a:spcPts val="2100"/>
              </a:spcBef>
              <a:spcAft>
                <a:spcPts val="2100"/>
              </a:spcAft>
              <a:buSzPts val="1900"/>
              <a:buChar char="■"/>
              <a:defRPr/>
            </a:lvl9pPr>
          </a:lstStyle>
          <a:p>
            <a:endParaRPr/>
          </a:p>
        </p:txBody>
      </p:sp>
      <p:sp>
        <p:nvSpPr>
          <p:cNvPr id="51" name="Google Shape;51;p1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56" name="Google Shape;56;p1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2100"/>
              </a:spcBef>
              <a:spcAft>
                <a:spcPts val="0"/>
              </a:spcAft>
              <a:buClr>
                <a:schemeClr val="dk1"/>
              </a:buClr>
              <a:buSzPts val="1800"/>
              <a:buChar char="○"/>
              <a:defRPr/>
            </a:lvl2pPr>
            <a:lvl3pPr marL="1371600" lvl="2" indent="-342900" algn="l" rtl="0">
              <a:lnSpc>
                <a:spcPct val="90000"/>
              </a:lnSpc>
              <a:spcBef>
                <a:spcPts val="2100"/>
              </a:spcBef>
              <a:spcAft>
                <a:spcPts val="0"/>
              </a:spcAft>
              <a:buClr>
                <a:schemeClr val="dk1"/>
              </a:buClr>
              <a:buSzPts val="1800"/>
              <a:buChar char="■"/>
              <a:defRPr/>
            </a:lvl3pPr>
            <a:lvl4pPr marL="1828800" lvl="3" indent="-342900" algn="l" rtl="0">
              <a:lnSpc>
                <a:spcPct val="90000"/>
              </a:lnSpc>
              <a:spcBef>
                <a:spcPts val="2100"/>
              </a:spcBef>
              <a:spcAft>
                <a:spcPts val="0"/>
              </a:spcAft>
              <a:buClr>
                <a:schemeClr val="dk1"/>
              </a:buClr>
              <a:buSzPts val="1800"/>
              <a:buChar char="●"/>
              <a:defRPr/>
            </a:lvl4pPr>
            <a:lvl5pPr marL="2286000" lvl="4" indent="-342900" algn="l" rtl="0">
              <a:lnSpc>
                <a:spcPct val="90000"/>
              </a:lnSpc>
              <a:spcBef>
                <a:spcPts val="2100"/>
              </a:spcBef>
              <a:spcAft>
                <a:spcPts val="0"/>
              </a:spcAft>
              <a:buClr>
                <a:schemeClr val="dk1"/>
              </a:buClr>
              <a:buSzPts val="1800"/>
              <a:buChar char="○"/>
              <a:defRPr/>
            </a:lvl5pPr>
            <a:lvl6pPr marL="2743200" lvl="5" indent="-342900" algn="l" rtl="0">
              <a:lnSpc>
                <a:spcPct val="90000"/>
              </a:lnSpc>
              <a:spcBef>
                <a:spcPts val="2100"/>
              </a:spcBef>
              <a:spcAft>
                <a:spcPts val="0"/>
              </a:spcAft>
              <a:buClr>
                <a:schemeClr val="dk1"/>
              </a:buClr>
              <a:buSzPts val="1800"/>
              <a:buChar char="■"/>
              <a:defRPr/>
            </a:lvl6pPr>
            <a:lvl7pPr marL="3200400" lvl="6" indent="-342900" algn="l" rtl="0">
              <a:lnSpc>
                <a:spcPct val="90000"/>
              </a:lnSpc>
              <a:spcBef>
                <a:spcPts val="2100"/>
              </a:spcBef>
              <a:spcAft>
                <a:spcPts val="0"/>
              </a:spcAft>
              <a:buClr>
                <a:schemeClr val="dk1"/>
              </a:buClr>
              <a:buSzPts val="1800"/>
              <a:buChar char="●"/>
              <a:defRPr/>
            </a:lvl7pPr>
            <a:lvl8pPr marL="3657600" lvl="7" indent="-342900" algn="l" rtl="0">
              <a:lnSpc>
                <a:spcPct val="90000"/>
              </a:lnSpc>
              <a:spcBef>
                <a:spcPts val="2100"/>
              </a:spcBef>
              <a:spcAft>
                <a:spcPts val="0"/>
              </a:spcAft>
              <a:buClr>
                <a:schemeClr val="dk1"/>
              </a:buClr>
              <a:buSzPts val="1800"/>
              <a:buChar char="○"/>
              <a:defRPr/>
            </a:lvl8pPr>
            <a:lvl9pPr marL="4114800" lvl="8" indent="-342900" algn="l" rtl="0">
              <a:lnSpc>
                <a:spcPct val="90000"/>
              </a:lnSpc>
              <a:spcBef>
                <a:spcPts val="2100"/>
              </a:spcBef>
              <a:spcAft>
                <a:spcPts val="2100"/>
              </a:spcAft>
              <a:buClr>
                <a:schemeClr val="dk1"/>
              </a:buClr>
              <a:buSzPts val="1800"/>
              <a:buChar char="■"/>
              <a:defRPr/>
            </a:lvl9pPr>
          </a:lstStyle>
          <a:p>
            <a:endParaRPr/>
          </a:p>
        </p:txBody>
      </p:sp>
      <p:sp>
        <p:nvSpPr>
          <p:cNvPr id="57" name="Google Shape;57;p1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8" name="Google Shape;58;p1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9" name="Google Shape;59;p1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677334" y="1498604"/>
            <a:ext cx="3854400" cy="1278600"/>
          </a:xfrm>
          <a:prstGeom prst="rect">
            <a:avLst/>
          </a:prstGeom>
          <a:noFill/>
          <a:ln>
            <a:noFill/>
          </a:ln>
        </p:spPr>
        <p:txBody>
          <a:bodyPr spcFirstLastPara="1" wrap="square" lIns="91425" tIns="45700" rIns="91425" bIns="45700" anchor="b" anchorCtr="0"/>
          <a:lstStyle>
            <a:lvl1pPr lvl="0" algn="l" rtl="0">
              <a:spcBef>
                <a:spcPts val="0"/>
              </a:spcBef>
              <a:spcAft>
                <a:spcPts val="0"/>
              </a:spcAft>
              <a:buClr>
                <a:schemeClr val="accent1"/>
              </a:buClr>
              <a:buSzPts val="2000"/>
              <a:buFont typeface="Trebuchet MS"/>
              <a:buNone/>
              <a:defRPr sz="2000"/>
            </a:lvl1pPr>
            <a:lvl2pPr lvl="1" algn="l" rtl="0">
              <a:spcBef>
                <a:spcPts val="0"/>
              </a:spcBef>
              <a:spcAft>
                <a:spcPts val="0"/>
              </a:spcAft>
              <a:buSzPts val="3700"/>
              <a:buNone/>
              <a:defRPr/>
            </a:lvl2pPr>
            <a:lvl3pPr lvl="2" algn="l" rtl="0">
              <a:spcBef>
                <a:spcPts val="0"/>
              </a:spcBef>
              <a:spcAft>
                <a:spcPts val="0"/>
              </a:spcAft>
              <a:buSzPts val="3700"/>
              <a:buNone/>
              <a:defRPr/>
            </a:lvl3pPr>
            <a:lvl4pPr lvl="3" algn="l" rtl="0">
              <a:spcBef>
                <a:spcPts val="0"/>
              </a:spcBef>
              <a:spcAft>
                <a:spcPts val="0"/>
              </a:spcAft>
              <a:buSzPts val="3700"/>
              <a:buNone/>
              <a:defRPr/>
            </a:lvl4pPr>
            <a:lvl5pPr lvl="4" algn="l" rtl="0">
              <a:spcBef>
                <a:spcPts val="0"/>
              </a:spcBef>
              <a:spcAft>
                <a:spcPts val="0"/>
              </a:spcAft>
              <a:buSzPts val="3700"/>
              <a:buNone/>
              <a:defRPr/>
            </a:lvl5pPr>
            <a:lvl6pPr lvl="5" algn="l" rtl="0">
              <a:spcBef>
                <a:spcPts val="0"/>
              </a:spcBef>
              <a:spcAft>
                <a:spcPts val="0"/>
              </a:spcAft>
              <a:buSzPts val="3700"/>
              <a:buNone/>
              <a:defRPr/>
            </a:lvl6pPr>
            <a:lvl7pPr lvl="6" algn="l" rtl="0">
              <a:spcBef>
                <a:spcPts val="0"/>
              </a:spcBef>
              <a:spcAft>
                <a:spcPts val="0"/>
              </a:spcAft>
              <a:buSzPts val="3700"/>
              <a:buNone/>
              <a:defRPr/>
            </a:lvl7pPr>
            <a:lvl8pPr lvl="7" algn="l" rtl="0">
              <a:spcBef>
                <a:spcPts val="0"/>
              </a:spcBef>
              <a:spcAft>
                <a:spcPts val="0"/>
              </a:spcAft>
              <a:buSzPts val="3700"/>
              <a:buNone/>
              <a:defRPr/>
            </a:lvl8pPr>
            <a:lvl9pPr lvl="8" algn="l" rtl="0">
              <a:spcBef>
                <a:spcPts val="0"/>
              </a:spcBef>
              <a:spcAft>
                <a:spcPts val="0"/>
              </a:spcAft>
              <a:buSzPts val="3700"/>
              <a:buNone/>
              <a:defRPr/>
            </a:lvl9pPr>
          </a:lstStyle>
          <a:p>
            <a:endParaRPr/>
          </a:p>
        </p:txBody>
      </p:sp>
      <p:sp>
        <p:nvSpPr>
          <p:cNvPr id="62" name="Google Shape;62;p14"/>
          <p:cNvSpPr txBox="1">
            <a:spLocks noGrp="1"/>
          </p:cNvSpPr>
          <p:nvPr>
            <p:ph type="body" idx="1"/>
          </p:nvPr>
        </p:nvSpPr>
        <p:spPr>
          <a:xfrm>
            <a:off x="4760461" y="514924"/>
            <a:ext cx="4513500" cy="5526300"/>
          </a:xfrm>
          <a:prstGeom prst="rect">
            <a:avLst/>
          </a:prstGeom>
          <a:noFill/>
          <a:ln>
            <a:noFill/>
          </a:ln>
        </p:spPr>
        <p:txBody>
          <a:bodyPr spcFirstLastPara="1" wrap="square" lIns="91425" tIns="45700" rIns="91425" bIns="45700" anchor="t" anchorCtr="0"/>
          <a:lstStyle>
            <a:lvl1pPr marL="457200" lvl="0" indent="-320040" algn="l" rtl="0">
              <a:spcBef>
                <a:spcPts val="1000"/>
              </a:spcBef>
              <a:spcAft>
                <a:spcPts val="0"/>
              </a:spcAft>
              <a:buSzPts val="1440"/>
              <a:buChar char="●"/>
              <a:defRPr/>
            </a:lvl1pPr>
            <a:lvl2pPr marL="914400" lvl="1" indent="-320040" algn="l" rtl="0">
              <a:spcBef>
                <a:spcPts val="1000"/>
              </a:spcBef>
              <a:spcAft>
                <a:spcPts val="0"/>
              </a:spcAft>
              <a:buSzPts val="1440"/>
              <a:buChar char="○"/>
              <a:defRPr/>
            </a:lvl2pPr>
            <a:lvl3pPr marL="1371600" lvl="2" indent="-320039" algn="l" rtl="0">
              <a:spcBef>
                <a:spcPts val="1000"/>
              </a:spcBef>
              <a:spcAft>
                <a:spcPts val="0"/>
              </a:spcAft>
              <a:buSzPts val="1440"/>
              <a:buChar char="■"/>
              <a:defRPr/>
            </a:lvl3pPr>
            <a:lvl4pPr marL="1828800" lvl="3" indent="-320039" algn="l" rtl="0">
              <a:spcBef>
                <a:spcPts val="1000"/>
              </a:spcBef>
              <a:spcAft>
                <a:spcPts val="0"/>
              </a:spcAft>
              <a:buSzPts val="1440"/>
              <a:buChar char="●"/>
              <a:defRPr/>
            </a:lvl4pPr>
            <a:lvl5pPr marL="2286000" lvl="4" indent="-320039" algn="l" rtl="0">
              <a:spcBef>
                <a:spcPts val="1000"/>
              </a:spcBef>
              <a:spcAft>
                <a:spcPts val="0"/>
              </a:spcAft>
              <a:buSzPts val="1440"/>
              <a:buChar char="○"/>
              <a:defRPr/>
            </a:lvl5pPr>
            <a:lvl6pPr marL="2743200" lvl="5" indent="-320039" algn="l" rtl="0">
              <a:spcBef>
                <a:spcPts val="1000"/>
              </a:spcBef>
              <a:spcAft>
                <a:spcPts val="0"/>
              </a:spcAft>
              <a:buSzPts val="1440"/>
              <a:buChar char="■"/>
              <a:defRPr/>
            </a:lvl6pPr>
            <a:lvl7pPr marL="3200400" lvl="6" indent="-320039" algn="l" rtl="0">
              <a:spcBef>
                <a:spcPts val="1000"/>
              </a:spcBef>
              <a:spcAft>
                <a:spcPts val="0"/>
              </a:spcAft>
              <a:buSzPts val="1440"/>
              <a:buChar char="●"/>
              <a:defRPr/>
            </a:lvl7pPr>
            <a:lvl8pPr marL="3657600" lvl="7" indent="-320040" algn="l" rtl="0">
              <a:spcBef>
                <a:spcPts val="1000"/>
              </a:spcBef>
              <a:spcAft>
                <a:spcPts val="0"/>
              </a:spcAft>
              <a:buSzPts val="1440"/>
              <a:buChar char="○"/>
              <a:defRPr/>
            </a:lvl8pPr>
            <a:lvl9pPr marL="4114800" lvl="8" indent="-320040" algn="l" rtl="0">
              <a:spcBef>
                <a:spcPts val="1000"/>
              </a:spcBef>
              <a:spcAft>
                <a:spcPts val="0"/>
              </a:spcAft>
              <a:buSzPts val="1440"/>
              <a:buChar char="■"/>
              <a:defRPr/>
            </a:lvl9pPr>
          </a:lstStyle>
          <a:p>
            <a:endParaRPr/>
          </a:p>
        </p:txBody>
      </p:sp>
      <p:sp>
        <p:nvSpPr>
          <p:cNvPr id="63" name="Google Shape;63;p14"/>
          <p:cNvSpPr txBox="1">
            <a:spLocks noGrp="1"/>
          </p:cNvSpPr>
          <p:nvPr>
            <p:ph type="body" idx="2"/>
          </p:nvPr>
        </p:nvSpPr>
        <p:spPr>
          <a:xfrm>
            <a:off x="677334" y="2777069"/>
            <a:ext cx="3854400" cy="2584500"/>
          </a:xfrm>
          <a:prstGeom prst="rect">
            <a:avLst/>
          </a:prstGeom>
          <a:noFill/>
          <a:ln>
            <a:noFill/>
          </a:ln>
        </p:spPr>
        <p:txBody>
          <a:bodyPr spcFirstLastPara="1" wrap="square" lIns="91425" tIns="45700" rIns="91425" bIns="45700" anchor="t" anchorCtr="0"/>
          <a:lstStyle>
            <a:lvl1pPr marL="457200" lvl="0" indent="-228600" algn="l" rtl="0">
              <a:spcBef>
                <a:spcPts val="1000"/>
              </a:spcBef>
              <a:spcAft>
                <a:spcPts val="0"/>
              </a:spcAft>
              <a:buSzPts val="1120"/>
              <a:buNone/>
              <a:defRPr sz="1400"/>
            </a:lvl1pPr>
            <a:lvl2pPr marL="914400" lvl="1" indent="-228600" algn="l" rtl="0">
              <a:spcBef>
                <a:spcPts val="1000"/>
              </a:spcBef>
              <a:spcAft>
                <a:spcPts val="0"/>
              </a:spcAft>
              <a:buSzPts val="1120"/>
              <a:buNone/>
              <a:defRPr sz="1400"/>
            </a:lvl2pPr>
            <a:lvl3pPr marL="1371600" lvl="2" indent="-228600" algn="l" rtl="0">
              <a:spcBef>
                <a:spcPts val="1000"/>
              </a:spcBef>
              <a:spcAft>
                <a:spcPts val="0"/>
              </a:spcAft>
              <a:buSzPts val="960"/>
              <a:buNone/>
              <a:defRPr sz="1200"/>
            </a:lvl3pPr>
            <a:lvl4pPr marL="1828800" lvl="3" indent="-228600" algn="l" rtl="0">
              <a:spcBef>
                <a:spcPts val="1000"/>
              </a:spcBef>
              <a:spcAft>
                <a:spcPts val="0"/>
              </a:spcAft>
              <a:buSzPts val="800"/>
              <a:buNone/>
              <a:defRPr sz="1000"/>
            </a:lvl4pPr>
            <a:lvl5pPr marL="2286000" lvl="4" indent="-228600" algn="l" rtl="0">
              <a:spcBef>
                <a:spcPts val="1000"/>
              </a:spcBef>
              <a:spcAft>
                <a:spcPts val="0"/>
              </a:spcAft>
              <a:buSzPts val="800"/>
              <a:buNone/>
              <a:defRPr sz="1000"/>
            </a:lvl5pPr>
            <a:lvl6pPr marL="2743200" lvl="5" indent="-228600" algn="l" rtl="0">
              <a:spcBef>
                <a:spcPts val="1000"/>
              </a:spcBef>
              <a:spcAft>
                <a:spcPts val="0"/>
              </a:spcAft>
              <a:buSzPts val="800"/>
              <a:buNone/>
              <a:defRPr sz="1000"/>
            </a:lvl6pPr>
            <a:lvl7pPr marL="3200400" lvl="6" indent="-228600" algn="l" rtl="0">
              <a:spcBef>
                <a:spcPts val="1000"/>
              </a:spcBef>
              <a:spcAft>
                <a:spcPts val="0"/>
              </a:spcAft>
              <a:buSzPts val="800"/>
              <a:buNone/>
              <a:defRPr sz="1000"/>
            </a:lvl7pPr>
            <a:lvl8pPr marL="3657600" lvl="7" indent="-228600" algn="l" rtl="0">
              <a:spcBef>
                <a:spcPts val="1000"/>
              </a:spcBef>
              <a:spcAft>
                <a:spcPts val="0"/>
              </a:spcAft>
              <a:buSzPts val="800"/>
              <a:buNone/>
              <a:defRPr sz="1000"/>
            </a:lvl8pPr>
            <a:lvl9pPr marL="4114800" lvl="8" indent="-228600" algn="l" rtl="0">
              <a:spcBef>
                <a:spcPts val="1000"/>
              </a:spcBef>
              <a:spcAft>
                <a:spcPts val="0"/>
              </a:spcAft>
              <a:buSzPts val="800"/>
              <a:buNone/>
              <a:defRPr sz="1000"/>
            </a:lvl9pPr>
          </a:lstStyle>
          <a:p>
            <a:endParaRPr/>
          </a:p>
        </p:txBody>
      </p:sp>
      <p:sp>
        <p:nvSpPr>
          <p:cNvPr id="64" name="Google Shape;64;p14"/>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5" name="Google Shape;65;p14"/>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6" name="Google Shape;66;p14"/>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69" name="Google Shape;69;p15"/>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2100"/>
              </a:spcBef>
              <a:spcAft>
                <a:spcPts val="0"/>
              </a:spcAft>
              <a:buClr>
                <a:schemeClr val="dk1"/>
              </a:buClr>
              <a:buSzPts val="2000"/>
              <a:buNone/>
              <a:defRPr sz="2000" b="1"/>
            </a:lvl2pPr>
            <a:lvl3pPr marL="1371600" lvl="2" indent="-228600" algn="l" rtl="0">
              <a:lnSpc>
                <a:spcPct val="90000"/>
              </a:lnSpc>
              <a:spcBef>
                <a:spcPts val="2100"/>
              </a:spcBef>
              <a:spcAft>
                <a:spcPts val="0"/>
              </a:spcAft>
              <a:buClr>
                <a:schemeClr val="dk1"/>
              </a:buClr>
              <a:buSzPts val="1800"/>
              <a:buNone/>
              <a:defRPr sz="1800" b="1"/>
            </a:lvl3pPr>
            <a:lvl4pPr marL="1828800" lvl="3" indent="-228600" algn="l" rtl="0">
              <a:lnSpc>
                <a:spcPct val="90000"/>
              </a:lnSpc>
              <a:spcBef>
                <a:spcPts val="2100"/>
              </a:spcBef>
              <a:spcAft>
                <a:spcPts val="0"/>
              </a:spcAft>
              <a:buClr>
                <a:schemeClr val="dk1"/>
              </a:buClr>
              <a:buSzPts val="1600"/>
              <a:buNone/>
              <a:defRPr sz="1600" b="1"/>
            </a:lvl4pPr>
            <a:lvl5pPr marL="2286000" lvl="4" indent="-228600" algn="l" rtl="0">
              <a:lnSpc>
                <a:spcPct val="90000"/>
              </a:lnSpc>
              <a:spcBef>
                <a:spcPts val="2100"/>
              </a:spcBef>
              <a:spcAft>
                <a:spcPts val="0"/>
              </a:spcAft>
              <a:buClr>
                <a:schemeClr val="dk1"/>
              </a:buClr>
              <a:buSzPts val="1600"/>
              <a:buNone/>
              <a:defRPr sz="1600" b="1"/>
            </a:lvl5pPr>
            <a:lvl6pPr marL="2743200" lvl="5" indent="-228600" algn="l" rtl="0">
              <a:lnSpc>
                <a:spcPct val="90000"/>
              </a:lnSpc>
              <a:spcBef>
                <a:spcPts val="2100"/>
              </a:spcBef>
              <a:spcAft>
                <a:spcPts val="0"/>
              </a:spcAft>
              <a:buClr>
                <a:schemeClr val="dk1"/>
              </a:buClr>
              <a:buSzPts val="1600"/>
              <a:buNone/>
              <a:defRPr sz="1600" b="1"/>
            </a:lvl6pPr>
            <a:lvl7pPr marL="3200400" lvl="6" indent="-228600" algn="l" rtl="0">
              <a:lnSpc>
                <a:spcPct val="90000"/>
              </a:lnSpc>
              <a:spcBef>
                <a:spcPts val="2100"/>
              </a:spcBef>
              <a:spcAft>
                <a:spcPts val="0"/>
              </a:spcAft>
              <a:buClr>
                <a:schemeClr val="dk1"/>
              </a:buClr>
              <a:buSzPts val="1600"/>
              <a:buNone/>
              <a:defRPr sz="1600" b="1"/>
            </a:lvl7pPr>
            <a:lvl8pPr marL="3657600" lvl="7" indent="-228600" algn="l" rtl="0">
              <a:lnSpc>
                <a:spcPct val="90000"/>
              </a:lnSpc>
              <a:spcBef>
                <a:spcPts val="2100"/>
              </a:spcBef>
              <a:spcAft>
                <a:spcPts val="0"/>
              </a:spcAft>
              <a:buClr>
                <a:schemeClr val="dk1"/>
              </a:buClr>
              <a:buSzPts val="1600"/>
              <a:buNone/>
              <a:defRPr sz="1600" b="1"/>
            </a:lvl8pPr>
            <a:lvl9pPr marL="4114800" lvl="8" indent="-228600" algn="l" rtl="0">
              <a:lnSpc>
                <a:spcPct val="90000"/>
              </a:lnSpc>
              <a:spcBef>
                <a:spcPts val="2100"/>
              </a:spcBef>
              <a:spcAft>
                <a:spcPts val="2100"/>
              </a:spcAft>
              <a:buClr>
                <a:schemeClr val="dk1"/>
              </a:buClr>
              <a:buSzPts val="1600"/>
              <a:buNone/>
              <a:defRPr sz="1600" b="1"/>
            </a:lvl9pPr>
          </a:lstStyle>
          <a:p>
            <a:endParaRPr/>
          </a:p>
        </p:txBody>
      </p:sp>
      <p:sp>
        <p:nvSpPr>
          <p:cNvPr id="70" name="Google Shape;70;p15"/>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2100"/>
              </a:spcBef>
              <a:spcAft>
                <a:spcPts val="0"/>
              </a:spcAft>
              <a:buClr>
                <a:schemeClr val="dk1"/>
              </a:buClr>
              <a:buSzPts val="1800"/>
              <a:buChar char="○"/>
              <a:defRPr/>
            </a:lvl2pPr>
            <a:lvl3pPr marL="1371600" lvl="2" indent="-342900" algn="l" rtl="0">
              <a:lnSpc>
                <a:spcPct val="90000"/>
              </a:lnSpc>
              <a:spcBef>
                <a:spcPts val="2100"/>
              </a:spcBef>
              <a:spcAft>
                <a:spcPts val="0"/>
              </a:spcAft>
              <a:buClr>
                <a:schemeClr val="dk1"/>
              </a:buClr>
              <a:buSzPts val="1800"/>
              <a:buChar char="■"/>
              <a:defRPr/>
            </a:lvl3pPr>
            <a:lvl4pPr marL="1828800" lvl="3" indent="-342900" algn="l" rtl="0">
              <a:lnSpc>
                <a:spcPct val="90000"/>
              </a:lnSpc>
              <a:spcBef>
                <a:spcPts val="2100"/>
              </a:spcBef>
              <a:spcAft>
                <a:spcPts val="0"/>
              </a:spcAft>
              <a:buClr>
                <a:schemeClr val="dk1"/>
              </a:buClr>
              <a:buSzPts val="1800"/>
              <a:buChar char="●"/>
              <a:defRPr/>
            </a:lvl4pPr>
            <a:lvl5pPr marL="2286000" lvl="4" indent="-342900" algn="l" rtl="0">
              <a:lnSpc>
                <a:spcPct val="90000"/>
              </a:lnSpc>
              <a:spcBef>
                <a:spcPts val="2100"/>
              </a:spcBef>
              <a:spcAft>
                <a:spcPts val="0"/>
              </a:spcAft>
              <a:buClr>
                <a:schemeClr val="dk1"/>
              </a:buClr>
              <a:buSzPts val="1800"/>
              <a:buChar char="○"/>
              <a:defRPr/>
            </a:lvl5pPr>
            <a:lvl6pPr marL="2743200" lvl="5" indent="-342900" algn="l" rtl="0">
              <a:lnSpc>
                <a:spcPct val="90000"/>
              </a:lnSpc>
              <a:spcBef>
                <a:spcPts val="2100"/>
              </a:spcBef>
              <a:spcAft>
                <a:spcPts val="0"/>
              </a:spcAft>
              <a:buClr>
                <a:schemeClr val="dk1"/>
              </a:buClr>
              <a:buSzPts val="1800"/>
              <a:buChar char="■"/>
              <a:defRPr/>
            </a:lvl6pPr>
            <a:lvl7pPr marL="3200400" lvl="6" indent="-342900" algn="l" rtl="0">
              <a:lnSpc>
                <a:spcPct val="90000"/>
              </a:lnSpc>
              <a:spcBef>
                <a:spcPts val="2100"/>
              </a:spcBef>
              <a:spcAft>
                <a:spcPts val="0"/>
              </a:spcAft>
              <a:buClr>
                <a:schemeClr val="dk1"/>
              </a:buClr>
              <a:buSzPts val="1800"/>
              <a:buChar char="●"/>
              <a:defRPr/>
            </a:lvl7pPr>
            <a:lvl8pPr marL="3657600" lvl="7" indent="-342900" algn="l" rtl="0">
              <a:lnSpc>
                <a:spcPct val="90000"/>
              </a:lnSpc>
              <a:spcBef>
                <a:spcPts val="2100"/>
              </a:spcBef>
              <a:spcAft>
                <a:spcPts val="0"/>
              </a:spcAft>
              <a:buClr>
                <a:schemeClr val="dk1"/>
              </a:buClr>
              <a:buSzPts val="1800"/>
              <a:buChar char="○"/>
              <a:defRPr/>
            </a:lvl8pPr>
            <a:lvl9pPr marL="4114800" lvl="8" indent="-342900" algn="l" rtl="0">
              <a:lnSpc>
                <a:spcPct val="90000"/>
              </a:lnSpc>
              <a:spcBef>
                <a:spcPts val="2100"/>
              </a:spcBef>
              <a:spcAft>
                <a:spcPts val="2100"/>
              </a:spcAft>
              <a:buClr>
                <a:schemeClr val="dk1"/>
              </a:buClr>
              <a:buSzPts val="1800"/>
              <a:buChar char="■"/>
              <a:defRPr/>
            </a:lvl9pPr>
          </a:lstStyle>
          <a:p>
            <a:endParaRPr/>
          </a:p>
        </p:txBody>
      </p:sp>
      <p:sp>
        <p:nvSpPr>
          <p:cNvPr id="71" name="Google Shape;71;p15"/>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2100"/>
              </a:spcBef>
              <a:spcAft>
                <a:spcPts val="0"/>
              </a:spcAft>
              <a:buClr>
                <a:schemeClr val="dk1"/>
              </a:buClr>
              <a:buSzPts val="2000"/>
              <a:buNone/>
              <a:defRPr sz="2000" b="1"/>
            </a:lvl2pPr>
            <a:lvl3pPr marL="1371600" lvl="2" indent="-228600" algn="l" rtl="0">
              <a:lnSpc>
                <a:spcPct val="90000"/>
              </a:lnSpc>
              <a:spcBef>
                <a:spcPts val="2100"/>
              </a:spcBef>
              <a:spcAft>
                <a:spcPts val="0"/>
              </a:spcAft>
              <a:buClr>
                <a:schemeClr val="dk1"/>
              </a:buClr>
              <a:buSzPts val="1800"/>
              <a:buNone/>
              <a:defRPr sz="1800" b="1"/>
            </a:lvl3pPr>
            <a:lvl4pPr marL="1828800" lvl="3" indent="-228600" algn="l" rtl="0">
              <a:lnSpc>
                <a:spcPct val="90000"/>
              </a:lnSpc>
              <a:spcBef>
                <a:spcPts val="2100"/>
              </a:spcBef>
              <a:spcAft>
                <a:spcPts val="0"/>
              </a:spcAft>
              <a:buClr>
                <a:schemeClr val="dk1"/>
              </a:buClr>
              <a:buSzPts val="1600"/>
              <a:buNone/>
              <a:defRPr sz="1600" b="1"/>
            </a:lvl4pPr>
            <a:lvl5pPr marL="2286000" lvl="4" indent="-228600" algn="l" rtl="0">
              <a:lnSpc>
                <a:spcPct val="90000"/>
              </a:lnSpc>
              <a:spcBef>
                <a:spcPts val="2100"/>
              </a:spcBef>
              <a:spcAft>
                <a:spcPts val="0"/>
              </a:spcAft>
              <a:buClr>
                <a:schemeClr val="dk1"/>
              </a:buClr>
              <a:buSzPts val="1600"/>
              <a:buNone/>
              <a:defRPr sz="1600" b="1"/>
            </a:lvl5pPr>
            <a:lvl6pPr marL="2743200" lvl="5" indent="-228600" algn="l" rtl="0">
              <a:lnSpc>
                <a:spcPct val="90000"/>
              </a:lnSpc>
              <a:spcBef>
                <a:spcPts val="2100"/>
              </a:spcBef>
              <a:spcAft>
                <a:spcPts val="0"/>
              </a:spcAft>
              <a:buClr>
                <a:schemeClr val="dk1"/>
              </a:buClr>
              <a:buSzPts val="1600"/>
              <a:buNone/>
              <a:defRPr sz="1600" b="1"/>
            </a:lvl6pPr>
            <a:lvl7pPr marL="3200400" lvl="6" indent="-228600" algn="l" rtl="0">
              <a:lnSpc>
                <a:spcPct val="90000"/>
              </a:lnSpc>
              <a:spcBef>
                <a:spcPts val="2100"/>
              </a:spcBef>
              <a:spcAft>
                <a:spcPts val="0"/>
              </a:spcAft>
              <a:buClr>
                <a:schemeClr val="dk1"/>
              </a:buClr>
              <a:buSzPts val="1600"/>
              <a:buNone/>
              <a:defRPr sz="1600" b="1"/>
            </a:lvl7pPr>
            <a:lvl8pPr marL="3657600" lvl="7" indent="-228600" algn="l" rtl="0">
              <a:lnSpc>
                <a:spcPct val="90000"/>
              </a:lnSpc>
              <a:spcBef>
                <a:spcPts val="2100"/>
              </a:spcBef>
              <a:spcAft>
                <a:spcPts val="0"/>
              </a:spcAft>
              <a:buClr>
                <a:schemeClr val="dk1"/>
              </a:buClr>
              <a:buSzPts val="1600"/>
              <a:buNone/>
              <a:defRPr sz="1600" b="1"/>
            </a:lvl8pPr>
            <a:lvl9pPr marL="4114800" lvl="8" indent="-228600" algn="l" rtl="0">
              <a:lnSpc>
                <a:spcPct val="90000"/>
              </a:lnSpc>
              <a:spcBef>
                <a:spcPts val="2100"/>
              </a:spcBef>
              <a:spcAft>
                <a:spcPts val="2100"/>
              </a:spcAft>
              <a:buClr>
                <a:schemeClr val="dk1"/>
              </a:buClr>
              <a:buSzPts val="1600"/>
              <a:buNone/>
              <a:defRPr sz="1600" b="1"/>
            </a:lvl9pPr>
          </a:lstStyle>
          <a:p>
            <a:endParaRPr/>
          </a:p>
        </p:txBody>
      </p:sp>
      <p:sp>
        <p:nvSpPr>
          <p:cNvPr id="72" name="Google Shape;72;p15"/>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2100"/>
              </a:spcBef>
              <a:spcAft>
                <a:spcPts val="0"/>
              </a:spcAft>
              <a:buClr>
                <a:schemeClr val="dk1"/>
              </a:buClr>
              <a:buSzPts val="1800"/>
              <a:buChar char="○"/>
              <a:defRPr/>
            </a:lvl2pPr>
            <a:lvl3pPr marL="1371600" lvl="2" indent="-342900" algn="l" rtl="0">
              <a:lnSpc>
                <a:spcPct val="90000"/>
              </a:lnSpc>
              <a:spcBef>
                <a:spcPts val="2100"/>
              </a:spcBef>
              <a:spcAft>
                <a:spcPts val="0"/>
              </a:spcAft>
              <a:buClr>
                <a:schemeClr val="dk1"/>
              </a:buClr>
              <a:buSzPts val="1800"/>
              <a:buChar char="■"/>
              <a:defRPr/>
            </a:lvl3pPr>
            <a:lvl4pPr marL="1828800" lvl="3" indent="-342900" algn="l" rtl="0">
              <a:lnSpc>
                <a:spcPct val="90000"/>
              </a:lnSpc>
              <a:spcBef>
                <a:spcPts val="2100"/>
              </a:spcBef>
              <a:spcAft>
                <a:spcPts val="0"/>
              </a:spcAft>
              <a:buClr>
                <a:schemeClr val="dk1"/>
              </a:buClr>
              <a:buSzPts val="1800"/>
              <a:buChar char="●"/>
              <a:defRPr/>
            </a:lvl4pPr>
            <a:lvl5pPr marL="2286000" lvl="4" indent="-342900" algn="l" rtl="0">
              <a:lnSpc>
                <a:spcPct val="90000"/>
              </a:lnSpc>
              <a:spcBef>
                <a:spcPts val="2100"/>
              </a:spcBef>
              <a:spcAft>
                <a:spcPts val="0"/>
              </a:spcAft>
              <a:buClr>
                <a:schemeClr val="dk1"/>
              </a:buClr>
              <a:buSzPts val="1800"/>
              <a:buChar char="○"/>
              <a:defRPr/>
            </a:lvl5pPr>
            <a:lvl6pPr marL="2743200" lvl="5" indent="-342900" algn="l" rtl="0">
              <a:lnSpc>
                <a:spcPct val="90000"/>
              </a:lnSpc>
              <a:spcBef>
                <a:spcPts val="2100"/>
              </a:spcBef>
              <a:spcAft>
                <a:spcPts val="0"/>
              </a:spcAft>
              <a:buClr>
                <a:schemeClr val="dk1"/>
              </a:buClr>
              <a:buSzPts val="1800"/>
              <a:buChar char="■"/>
              <a:defRPr/>
            </a:lvl6pPr>
            <a:lvl7pPr marL="3200400" lvl="6" indent="-342900" algn="l" rtl="0">
              <a:lnSpc>
                <a:spcPct val="90000"/>
              </a:lnSpc>
              <a:spcBef>
                <a:spcPts val="2100"/>
              </a:spcBef>
              <a:spcAft>
                <a:spcPts val="0"/>
              </a:spcAft>
              <a:buClr>
                <a:schemeClr val="dk1"/>
              </a:buClr>
              <a:buSzPts val="1800"/>
              <a:buChar char="●"/>
              <a:defRPr/>
            </a:lvl7pPr>
            <a:lvl8pPr marL="3657600" lvl="7" indent="-342900" algn="l" rtl="0">
              <a:lnSpc>
                <a:spcPct val="90000"/>
              </a:lnSpc>
              <a:spcBef>
                <a:spcPts val="2100"/>
              </a:spcBef>
              <a:spcAft>
                <a:spcPts val="0"/>
              </a:spcAft>
              <a:buClr>
                <a:schemeClr val="dk1"/>
              </a:buClr>
              <a:buSzPts val="1800"/>
              <a:buChar char="○"/>
              <a:defRPr/>
            </a:lvl8pPr>
            <a:lvl9pPr marL="4114800" lvl="8" indent="-342900" algn="l" rtl="0">
              <a:lnSpc>
                <a:spcPct val="90000"/>
              </a:lnSpc>
              <a:spcBef>
                <a:spcPts val="2100"/>
              </a:spcBef>
              <a:spcAft>
                <a:spcPts val="2100"/>
              </a:spcAft>
              <a:buClr>
                <a:schemeClr val="dk1"/>
              </a:buClr>
              <a:buSzPts val="1800"/>
              <a:buChar char="■"/>
              <a:defRPr/>
            </a:lvl9pPr>
          </a:lstStyle>
          <a:p>
            <a:endParaRPr/>
          </a:p>
        </p:txBody>
      </p:sp>
      <p:sp>
        <p:nvSpPr>
          <p:cNvPr id="73" name="Google Shape;73;p1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4" name="Google Shape;74;p1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5" name="Google Shape;75;p1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677334" y="609600"/>
            <a:ext cx="8596800" cy="1320900"/>
          </a:xfrm>
          <a:prstGeom prst="rect">
            <a:avLst/>
          </a:prstGeom>
          <a:noFill/>
          <a:ln>
            <a:noFill/>
          </a:ln>
        </p:spPr>
        <p:txBody>
          <a:bodyPr spcFirstLastPara="1" wrap="square" lIns="91425" tIns="45700" rIns="91425" bIns="45700" anchor="t" anchorCtr="0"/>
          <a:lstStyle>
            <a:lvl1pPr lvl="0" algn="l" rtl="0">
              <a:spcBef>
                <a:spcPts val="0"/>
              </a:spcBef>
              <a:spcAft>
                <a:spcPts val="0"/>
              </a:spcAft>
              <a:buClr>
                <a:schemeClr val="accent1"/>
              </a:buClr>
              <a:buSzPts val="1800"/>
              <a:buNone/>
              <a:defRPr/>
            </a:lvl1pPr>
            <a:lvl2pPr lvl="1" algn="l" rtl="0">
              <a:spcBef>
                <a:spcPts val="0"/>
              </a:spcBef>
              <a:spcAft>
                <a:spcPts val="0"/>
              </a:spcAft>
              <a:buSzPts val="3700"/>
              <a:buNone/>
              <a:defRPr/>
            </a:lvl2pPr>
            <a:lvl3pPr lvl="2" algn="l" rtl="0">
              <a:spcBef>
                <a:spcPts val="0"/>
              </a:spcBef>
              <a:spcAft>
                <a:spcPts val="0"/>
              </a:spcAft>
              <a:buSzPts val="3700"/>
              <a:buNone/>
              <a:defRPr/>
            </a:lvl3pPr>
            <a:lvl4pPr lvl="3" algn="l" rtl="0">
              <a:spcBef>
                <a:spcPts val="0"/>
              </a:spcBef>
              <a:spcAft>
                <a:spcPts val="0"/>
              </a:spcAft>
              <a:buSzPts val="3700"/>
              <a:buNone/>
              <a:defRPr/>
            </a:lvl4pPr>
            <a:lvl5pPr lvl="4" algn="l" rtl="0">
              <a:spcBef>
                <a:spcPts val="0"/>
              </a:spcBef>
              <a:spcAft>
                <a:spcPts val="0"/>
              </a:spcAft>
              <a:buSzPts val="3700"/>
              <a:buNone/>
              <a:defRPr/>
            </a:lvl5pPr>
            <a:lvl6pPr lvl="5" algn="l" rtl="0">
              <a:spcBef>
                <a:spcPts val="0"/>
              </a:spcBef>
              <a:spcAft>
                <a:spcPts val="0"/>
              </a:spcAft>
              <a:buSzPts val="3700"/>
              <a:buNone/>
              <a:defRPr/>
            </a:lvl6pPr>
            <a:lvl7pPr lvl="6" algn="l" rtl="0">
              <a:spcBef>
                <a:spcPts val="0"/>
              </a:spcBef>
              <a:spcAft>
                <a:spcPts val="0"/>
              </a:spcAft>
              <a:buSzPts val="3700"/>
              <a:buNone/>
              <a:defRPr/>
            </a:lvl7pPr>
            <a:lvl8pPr lvl="7" algn="l" rtl="0">
              <a:spcBef>
                <a:spcPts val="0"/>
              </a:spcBef>
              <a:spcAft>
                <a:spcPts val="0"/>
              </a:spcAft>
              <a:buSzPts val="3700"/>
              <a:buNone/>
              <a:defRPr/>
            </a:lvl8pPr>
            <a:lvl9pPr lvl="8" algn="l" rtl="0">
              <a:spcBef>
                <a:spcPts val="0"/>
              </a:spcBef>
              <a:spcAft>
                <a:spcPts val="0"/>
              </a:spcAft>
              <a:buSzPts val="3700"/>
              <a:buNone/>
              <a:defRPr/>
            </a:lvl9pPr>
          </a:lstStyle>
          <a:p>
            <a:endParaRPr/>
          </a:p>
        </p:txBody>
      </p:sp>
      <p:sp>
        <p:nvSpPr>
          <p:cNvPr id="78" name="Google Shape;78;p16"/>
          <p:cNvSpPr txBox="1">
            <a:spLocks noGrp="1"/>
          </p:cNvSpPr>
          <p:nvPr>
            <p:ph type="body" idx="1"/>
          </p:nvPr>
        </p:nvSpPr>
        <p:spPr>
          <a:xfrm>
            <a:off x="677334" y="2160589"/>
            <a:ext cx="4184100" cy="3880800"/>
          </a:xfrm>
          <a:prstGeom prst="rect">
            <a:avLst/>
          </a:prstGeom>
          <a:noFill/>
          <a:ln>
            <a:noFill/>
          </a:ln>
        </p:spPr>
        <p:txBody>
          <a:bodyPr spcFirstLastPara="1" wrap="square" lIns="91425" tIns="45700" rIns="91425" bIns="45700" anchor="t" anchorCtr="0"/>
          <a:lstStyle>
            <a:lvl1pPr marL="457200" lvl="0" indent="-320040" algn="l" rtl="0">
              <a:spcBef>
                <a:spcPts val="1000"/>
              </a:spcBef>
              <a:spcAft>
                <a:spcPts val="0"/>
              </a:spcAft>
              <a:buSzPts val="1440"/>
              <a:buChar char="●"/>
              <a:defRPr/>
            </a:lvl1pPr>
            <a:lvl2pPr marL="914400" lvl="1" indent="-320040" algn="l" rtl="0">
              <a:spcBef>
                <a:spcPts val="1000"/>
              </a:spcBef>
              <a:spcAft>
                <a:spcPts val="0"/>
              </a:spcAft>
              <a:buSzPts val="1440"/>
              <a:buChar char="○"/>
              <a:defRPr/>
            </a:lvl2pPr>
            <a:lvl3pPr marL="1371600" lvl="2" indent="-320039" algn="l" rtl="0">
              <a:spcBef>
                <a:spcPts val="1000"/>
              </a:spcBef>
              <a:spcAft>
                <a:spcPts val="0"/>
              </a:spcAft>
              <a:buSzPts val="1440"/>
              <a:buChar char="■"/>
              <a:defRPr/>
            </a:lvl3pPr>
            <a:lvl4pPr marL="1828800" lvl="3" indent="-320039" algn="l" rtl="0">
              <a:spcBef>
                <a:spcPts val="1000"/>
              </a:spcBef>
              <a:spcAft>
                <a:spcPts val="0"/>
              </a:spcAft>
              <a:buSzPts val="1440"/>
              <a:buChar char="●"/>
              <a:defRPr/>
            </a:lvl4pPr>
            <a:lvl5pPr marL="2286000" lvl="4" indent="-320039" algn="l" rtl="0">
              <a:spcBef>
                <a:spcPts val="1000"/>
              </a:spcBef>
              <a:spcAft>
                <a:spcPts val="0"/>
              </a:spcAft>
              <a:buSzPts val="1440"/>
              <a:buChar char="○"/>
              <a:defRPr/>
            </a:lvl5pPr>
            <a:lvl6pPr marL="2743200" lvl="5" indent="-320039" algn="l" rtl="0">
              <a:spcBef>
                <a:spcPts val="1000"/>
              </a:spcBef>
              <a:spcAft>
                <a:spcPts val="0"/>
              </a:spcAft>
              <a:buSzPts val="1440"/>
              <a:buChar char="■"/>
              <a:defRPr/>
            </a:lvl6pPr>
            <a:lvl7pPr marL="3200400" lvl="6" indent="-320039" algn="l" rtl="0">
              <a:spcBef>
                <a:spcPts val="1000"/>
              </a:spcBef>
              <a:spcAft>
                <a:spcPts val="0"/>
              </a:spcAft>
              <a:buSzPts val="1440"/>
              <a:buChar char="●"/>
              <a:defRPr/>
            </a:lvl7pPr>
            <a:lvl8pPr marL="3657600" lvl="7" indent="-320040" algn="l" rtl="0">
              <a:spcBef>
                <a:spcPts val="1000"/>
              </a:spcBef>
              <a:spcAft>
                <a:spcPts val="0"/>
              </a:spcAft>
              <a:buSzPts val="1440"/>
              <a:buChar char="○"/>
              <a:defRPr/>
            </a:lvl8pPr>
            <a:lvl9pPr marL="4114800" lvl="8" indent="-320040" algn="l" rtl="0">
              <a:spcBef>
                <a:spcPts val="1000"/>
              </a:spcBef>
              <a:spcAft>
                <a:spcPts val="0"/>
              </a:spcAft>
              <a:buSzPts val="1440"/>
              <a:buChar char="■"/>
              <a:defRPr/>
            </a:lvl9pPr>
          </a:lstStyle>
          <a:p>
            <a:endParaRPr/>
          </a:p>
        </p:txBody>
      </p:sp>
      <p:sp>
        <p:nvSpPr>
          <p:cNvPr id="79" name="Google Shape;79;p16"/>
          <p:cNvSpPr txBox="1">
            <a:spLocks noGrp="1"/>
          </p:cNvSpPr>
          <p:nvPr>
            <p:ph type="body" idx="2"/>
          </p:nvPr>
        </p:nvSpPr>
        <p:spPr>
          <a:xfrm>
            <a:off x="5089970" y="2160589"/>
            <a:ext cx="4184100" cy="3880800"/>
          </a:xfrm>
          <a:prstGeom prst="rect">
            <a:avLst/>
          </a:prstGeom>
          <a:noFill/>
          <a:ln>
            <a:noFill/>
          </a:ln>
        </p:spPr>
        <p:txBody>
          <a:bodyPr spcFirstLastPara="1" wrap="square" lIns="91425" tIns="45700" rIns="91425" bIns="45700" anchor="t" anchorCtr="0"/>
          <a:lstStyle>
            <a:lvl1pPr marL="457200" lvl="0" indent="-320040" algn="l" rtl="0">
              <a:spcBef>
                <a:spcPts val="1000"/>
              </a:spcBef>
              <a:spcAft>
                <a:spcPts val="0"/>
              </a:spcAft>
              <a:buSzPts val="1440"/>
              <a:buChar char="●"/>
              <a:defRPr/>
            </a:lvl1pPr>
            <a:lvl2pPr marL="914400" lvl="1" indent="-320040" algn="l" rtl="0">
              <a:spcBef>
                <a:spcPts val="1000"/>
              </a:spcBef>
              <a:spcAft>
                <a:spcPts val="0"/>
              </a:spcAft>
              <a:buSzPts val="1440"/>
              <a:buChar char="○"/>
              <a:defRPr/>
            </a:lvl2pPr>
            <a:lvl3pPr marL="1371600" lvl="2" indent="-320039" algn="l" rtl="0">
              <a:spcBef>
                <a:spcPts val="1000"/>
              </a:spcBef>
              <a:spcAft>
                <a:spcPts val="0"/>
              </a:spcAft>
              <a:buSzPts val="1440"/>
              <a:buChar char="■"/>
              <a:defRPr/>
            </a:lvl3pPr>
            <a:lvl4pPr marL="1828800" lvl="3" indent="-320039" algn="l" rtl="0">
              <a:spcBef>
                <a:spcPts val="1000"/>
              </a:spcBef>
              <a:spcAft>
                <a:spcPts val="0"/>
              </a:spcAft>
              <a:buSzPts val="1440"/>
              <a:buChar char="●"/>
              <a:defRPr/>
            </a:lvl4pPr>
            <a:lvl5pPr marL="2286000" lvl="4" indent="-320039" algn="l" rtl="0">
              <a:spcBef>
                <a:spcPts val="1000"/>
              </a:spcBef>
              <a:spcAft>
                <a:spcPts val="0"/>
              </a:spcAft>
              <a:buSzPts val="1440"/>
              <a:buChar char="○"/>
              <a:defRPr/>
            </a:lvl5pPr>
            <a:lvl6pPr marL="2743200" lvl="5" indent="-320039" algn="l" rtl="0">
              <a:spcBef>
                <a:spcPts val="1000"/>
              </a:spcBef>
              <a:spcAft>
                <a:spcPts val="0"/>
              </a:spcAft>
              <a:buSzPts val="1440"/>
              <a:buChar char="■"/>
              <a:defRPr/>
            </a:lvl6pPr>
            <a:lvl7pPr marL="3200400" lvl="6" indent="-320039" algn="l" rtl="0">
              <a:spcBef>
                <a:spcPts val="1000"/>
              </a:spcBef>
              <a:spcAft>
                <a:spcPts val="0"/>
              </a:spcAft>
              <a:buSzPts val="1440"/>
              <a:buChar char="●"/>
              <a:defRPr/>
            </a:lvl7pPr>
            <a:lvl8pPr marL="3657600" lvl="7" indent="-320040" algn="l" rtl="0">
              <a:spcBef>
                <a:spcPts val="1000"/>
              </a:spcBef>
              <a:spcAft>
                <a:spcPts val="0"/>
              </a:spcAft>
              <a:buSzPts val="1440"/>
              <a:buChar char="○"/>
              <a:defRPr/>
            </a:lvl8pPr>
            <a:lvl9pPr marL="4114800" lvl="8" indent="-320040" algn="l" rtl="0">
              <a:spcBef>
                <a:spcPts val="1000"/>
              </a:spcBef>
              <a:spcAft>
                <a:spcPts val="0"/>
              </a:spcAft>
              <a:buSzPts val="1440"/>
              <a:buChar char="■"/>
              <a:defRPr/>
            </a:lvl9pPr>
          </a:lstStyle>
          <a:p>
            <a:endParaRPr/>
          </a:p>
        </p:txBody>
      </p:sp>
      <p:sp>
        <p:nvSpPr>
          <p:cNvPr id="80" name="Google Shape;80;p16"/>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1" name="Google Shape;81;p16"/>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2" name="Google Shape;82;p16"/>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87"/>
        <p:cNvGrpSpPr/>
        <p:nvPr/>
      </p:nvGrpSpPr>
      <p:grpSpPr>
        <a:xfrm>
          <a:off x="0" y="0"/>
          <a:ext cx="0" cy="0"/>
          <a:chOff x="0" y="0"/>
          <a:chExt cx="0" cy="0"/>
        </a:xfrm>
      </p:grpSpPr>
      <p:sp>
        <p:nvSpPr>
          <p:cNvPr id="88" name="Google Shape;88;p18"/>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lstStyle>
            <a:lvl1pPr lvl="0" algn="ctr" rtl="0">
              <a:lnSpc>
                <a:spcPct val="100000"/>
              </a:lnSpc>
              <a:spcBef>
                <a:spcPts val="0"/>
              </a:spcBef>
              <a:spcAft>
                <a:spcPts val="0"/>
              </a:spcAft>
              <a:buSzPts val="6900"/>
              <a:buNone/>
              <a:defRPr sz="6900"/>
            </a:lvl1pPr>
            <a:lvl2pPr lvl="1" algn="ctr" rtl="0">
              <a:lnSpc>
                <a:spcPct val="100000"/>
              </a:lnSpc>
              <a:spcBef>
                <a:spcPts val="0"/>
              </a:spcBef>
              <a:spcAft>
                <a:spcPts val="0"/>
              </a:spcAft>
              <a:buSzPts val="6900"/>
              <a:buNone/>
              <a:defRPr sz="6900"/>
            </a:lvl2pPr>
            <a:lvl3pPr lvl="2" algn="ctr" rtl="0">
              <a:lnSpc>
                <a:spcPct val="100000"/>
              </a:lnSpc>
              <a:spcBef>
                <a:spcPts val="0"/>
              </a:spcBef>
              <a:spcAft>
                <a:spcPts val="0"/>
              </a:spcAft>
              <a:buSzPts val="6900"/>
              <a:buNone/>
              <a:defRPr sz="6900"/>
            </a:lvl3pPr>
            <a:lvl4pPr lvl="3" algn="ctr" rtl="0">
              <a:lnSpc>
                <a:spcPct val="100000"/>
              </a:lnSpc>
              <a:spcBef>
                <a:spcPts val="0"/>
              </a:spcBef>
              <a:spcAft>
                <a:spcPts val="0"/>
              </a:spcAft>
              <a:buSzPts val="6900"/>
              <a:buNone/>
              <a:defRPr sz="6900"/>
            </a:lvl4pPr>
            <a:lvl5pPr lvl="4" algn="ctr" rtl="0">
              <a:lnSpc>
                <a:spcPct val="100000"/>
              </a:lnSpc>
              <a:spcBef>
                <a:spcPts val="0"/>
              </a:spcBef>
              <a:spcAft>
                <a:spcPts val="0"/>
              </a:spcAft>
              <a:buSzPts val="6900"/>
              <a:buNone/>
              <a:defRPr sz="6900"/>
            </a:lvl5pPr>
            <a:lvl6pPr lvl="5" algn="ctr" rtl="0">
              <a:lnSpc>
                <a:spcPct val="100000"/>
              </a:lnSpc>
              <a:spcBef>
                <a:spcPts val="0"/>
              </a:spcBef>
              <a:spcAft>
                <a:spcPts val="0"/>
              </a:spcAft>
              <a:buSzPts val="6900"/>
              <a:buNone/>
              <a:defRPr sz="6900"/>
            </a:lvl6pPr>
            <a:lvl7pPr lvl="6" algn="ctr" rtl="0">
              <a:lnSpc>
                <a:spcPct val="100000"/>
              </a:lnSpc>
              <a:spcBef>
                <a:spcPts val="0"/>
              </a:spcBef>
              <a:spcAft>
                <a:spcPts val="0"/>
              </a:spcAft>
              <a:buSzPts val="6900"/>
              <a:buNone/>
              <a:defRPr sz="6900"/>
            </a:lvl7pPr>
            <a:lvl8pPr lvl="7" algn="ctr" rtl="0">
              <a:lnSpc>
                <a:spcPct val="100000"/>
              </a:lnSpc>
              <a:spcBef>
                <a:spcPts val="0"/>
              </a:spcBef>
              <a:spcAft>
                <a:spcPts val="0"/>
              </a:spcAft>
              <a:buSzPts val="6900"/>
              <a:buNone/>
              <a:defRPr sz="6900"/>
            </a:lvl8pPr>
            <a:lvl9pPr lvl="8" algn="ctr" rtl="0">
              <a:lnSpc>
                <a:spcPct val="100000"/>
              </a:lnSpc>
              <a:spcBef>
                <a:spcPts val="0"/>
              </a:spcBef>
              <a:spcAft>
                <a:spcPts val="0"/>
              </a:spcAft>
              <a:buSzPts val="6900"/>
              <a:buNone/>
              <a:defRPr sz="6900"/>
            </a:lvl9pPr>
          </a:lstStyle>
          <a:p>
            <a:endParaRPr/>
          </a:p>
        </p:txBody>
      </p:sp>
      <p:sp>
        <p:nvSpPr>
          <p:cNvPr id="89" name="Google Shape;89;p18"/>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lstStyle>
            <a:lvl1pPr lvl="0" algn="ctr" rtl="0">
              <a:lnSpc>
                <a:spcPct val="100000"/>
              </a:lnSpc>
              <a:spcBef>
                <a:spcPts val="0"/>
              </a:spcBef>
              <a:spcAft>
                <a:spcPts val="0"/>
              </a:spcAft>
              <a:buSzPts val="3700"/>
              <a:buNone/>
              <a:defRPr sz="3700"/>
            </a:lvl1pPr>
            <a:lvl2pPr lvl="1" algn="ctr" rtl="0">
              <a:lnSpc>
                <a:spcPct val="100000"/>
              </a:lnSpc>
              <a:spcBef>
                <a:spcPts val="0"/>
              </a:spcBef>
              <a:spcAft>
                <a:spcPts val="0"/>
              </a:spcAft>
              <a:buSzPts val="3700"/>
              <a:buNone/>
              <a:defRPr sz="3700"/>
            </a:lvl2pPr>
            <a:lvl3pPr lvl="2" algn="ctr" rtl="0">
              <a:lnSpc>
                <a:spcPct val="100000"/>
              </a:lnSpc>
              <a:spcBef>
                <a:spcPts val="0"/>
              </a:spcBef>
              <a:spcAft>
                <a:spcPts val="0"/>
              </a:spcAft>
              <a:buSzPts val="3700"/>
              <a:buNone/>
              <a:defRPr sz="3700"/>
            </a:lvl3pPr>
            <a:lvl4pPr lvl="3" algn="ctr" rtl="0">
              <a:lnSpc>
                <a:spcPct val="100000"/>
              </a:lnSpc>
              <a:spcBef>
                <a:spcPts val="0"/>
              </a:spcBef>
              <a:spcAft>
                <a:spcPts val="0"/>
              </a:spcAft>
              <a:buSzPts val="3700"/>
              <a:buNone/>
              <a:defRPr sz="3700"/>
            </a:lvl4pPr>
            <a:lvl5pPr lvl="4" algn="ctr" rtl="0">
              <a:lnSpc>
                <a:spcPct val="100000"/>
              </a:lnSpc>
              <a:spcBef>
                <a:spcPts val="0"/>
              </a:spcBef>
              <a:spcAft>
                <a:spcPts val="0"/>
              </a:spcAft>
              <a:buSzPts val="3700"/>
              <a:buNone/>
              <a:defRPr sz="3700"/>
            </a:lvl5pPr>
            <a:lvl6pPr lvl="5" algn="ctr" rtl="0">
              <a:lnSpc>
                <a:spcPct val="100000"/>
              </a:lnSpc>
              <a:spcBef>
                <a:spcPts val="0"/>
              </a:spcBef>
              <a:spcAft>
                <a:spcPts val="0"/>
              </a:spcAft>
              <a:buSzPts val="3700"/>
              <a:buNone/>
              <a:defRPr sz="3700"/>
            </a:lvl6pPr>
            <a:lvl7pPr lvl="6" algn="ctr" rtl="0">
              <a:lnSpc>
                <a:spcPct val="100000"/>
              </a:lnSpc>
              <a:spcBef>
                <a:spcPts val="0"/>
              </a:spcBef>
              <a:spcAft>
                <a:spcPts val="0"/>
              </a:spcAft>
              <a:buSzPts val="3700"/>
              <a:buNone/>
              <a:defRPr sz="3700"/>
            </a:lvl7pPr>
            <a:lvl8pPr lvl="7" algn="ctr" rtl="0">
              <a:lnSpc>
                <a:spcPct val="100000"/>
              </a:lnSpc>
              <a:spcBef>
                <a:spcPts val="0"/>
              </a:spcBef>
              <a:spcAft>
                <a:spcPts val="0"/>
              </a:spcAft>
              <a:buSzPts val="3700"/>
              <a:buNone/>
              <a:defRPr sz="3700"/>
            </a:lvl8pPr>
            <a:lvl9pPr lvl="8" algn="ctr" rtl="0">
              <a:lnSpc>
                <a:spcPct val="100000"/>
              </a:lnSpc>
              <a:spcBef>
                <a:spcPts val="0"/>
              </a:spcBef>
              <a:spcAft>
                <a:spcPts val="0"/>
              </a:spcAft>
              <a:buSzPts val="3700"/>
              <a:buNone/>
              <a:defRPr sz="3700"/>
            </a:lvl9pPr>
          </a:lstStyle>
          <a:p>
            <a:endParaRPr/>
          </a:p>
        </p:txBody>
      </p:sp>
      <p:sp>
        <p:nvSpPr>
          <p:cNvPr id="90" name="Google Shape;90;p1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91"/>
        <p:cNvGrpSpPr/>
        <p:nvPr/>
      </p:nvGrpSpPr>
      <p:grpSpPr>
        <a:xfrm>
          <a:off x="0" y="0"/>
          <a:ext cx="0" cy="0"/>
          <a:chOff x="0" y="0"/>
          <a:chExt cx="0" cy="0"/>
        </a:xfrm>
      </p:grpSpPr>
      <p:sp>
        <p:nvSpPr>
          <p:cNvPr id="92" name="Google Shape;92;p1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3700"/>
              <a:buNone/>
              <a:defRPr/>
            </a:lvl2pPr>
            <a:lvl3pPr lvl="2" algn="l" rtl="0">
              <a:lnSpc>
                <a:spcPct val="100000"/>
              </a:lnSpc>
              <a:spcBef>
                <a:spcPts val="0"/>
              </a:spcBef>
              <a:spcAft>
                <a:spcPts val="0"/>
              </a:spcAft>
              <a:buSzPts val="3700"/>
              <a:buNone/>
              <a:defRPr/>
            </a:lvl3pPr>
            <a:lvl4pPr lvl="3" algn="l" rtl="0">
              <a:lnSpc>
                <a:spcPct val="100000"/>
              </a:lnSpc>
              <a:spcBef>
                <a:spcPts val="0"/>
              </a:spcBef>
              <a:spcAft>
                <a:spcPts val="0"/>
              </a:spcAft>
              <a:buSzPts val="3700"/>
              <a:buNone/>
              <a:defRPr/>
            </a:lvl4pPr>
            <a:lvl5pPr lvl="4" algn="l" rtl="0">
              <a:lnSpc>
                <a:spcPct val="100000"/>
              </a:lnSpc>
              <a:spcBef>
                <a:spcPts val="0"/>
              </a:spcBef>
              <a:spcAft>
                <a:spcPts val="0"/>
              </a:spcAft>
              <a:buSzPts val="3700"/>
              <a:buNone/>
              <a:defRPr/>
            </a:lvl5pPr>
            <a:lvl6pPr lvl="5" algn="l" rtl="0">
              <a:lnSpc>
                <a:spcPct val="100000"/>
              </a:lnSpc>
              <a:spcBef>
                <a:spcPts val="0"/>
              </a:spcBef>
              <a:spcAft>
                <a:spcPts val="0"/>
              </a:spcAft>
              <a:buSzPts val="3700"/>
              <a:buNone/>
              <a:defRPr/>
            </a:lvl6pPr>
            <a:lvl7pPr lvl="6" algn="l" rtl="0">
              <a:lnSpc>
                <a:spcPct val="100000"/>
              </a:lnSpc>
              <a:spcBef>
                <a:spcPts val="0"/>
              </a:spcBef>
              <a:spcAft>
                <a:spcPts val="0"/>
              </a:spcAft>
              <a:buSzPts val="3700"/>
              <a:buNone/>
              <a:defRPr/>
            </a:lvl7pPr>
            <a:lvl8pPr lvl="7" algn="l" rtl="0">
              <a:lnSpc>
                <a:spcPct val="100000"/>
              </a:lnSpc>
              <a:spcBef>
                <a:spcPts val="0"/>
              </a:spcBef>
              <a:spcAft>
                <a:spcPts val="0"/>
              </a:spcAft>
              <a:buSzPts val="3700"/>
              <a:buNone/>
              <a:defRPr/>
            </a:lvl8pPr>
            <a:lvl9pPr lvl="8" algn="l" rtl="0">
              <a:lnSpc>
                <a:spcPct val="100000"/>
              </a:lnSpc>
              <a:spcBef>
                <a:spcPts val="0"/>
              </a:spcBef>
              <a:spcAft>
                <a:spcPts val="0"/>
              </a:spcAft>
              <a:buSzPts val="3700"/>
              <a:buNone/>
              <a:defRPr/>
            </a:lvl9pPr>
          </a:lstStyle>
          <a:p>
            <a:endParaRPr/>
          </a:p>
        </p:txBody>
      </p:sp>
      <p:sp>
        <p:nvSpPr>
          <p:cNvPr id="93" name="Google Shape;93;p19"/>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2100"/>
              </a:spcBef>
              <a:spcAft>
                <a:spcPts val="0"/>
              </a:spcAft>
              <a:buClr>
                <a:schemeClr val="dk1"/>
              </a:buClr>
              <a:buSzPts val="1800"/>
              <a:buChar char="○"/>
              <a:defRPr/>
            </a:lvl2pPr>
            <a:lvl3pPr marL="1371600" lvl="2" indent="-342900" algn="l" rtl="0">
              <a:lnSpc>
                <a:spcPct val="90000"/>
              </a:lnSpc>
              <a:spcBef>
                <a:spcPts val="2100"/>
              </a:spcBef>
              <a:spcAft>
                <a:spcPts val="0"/>
              </a:spcAft>
              <a:buClr>
                <a:schemeClr val="dk1"/>
              </a:buClr>
              <a:buSzPts val="1800"/>
              <a:buChar char="■"/>
              <a:defRPr/>
            </a:lvl3pPr>
            <a:lvl4pPr marL="1828800" lvl="3" indent="-342900" algn="l" rtl="0">
              <a:lnSpc>
                <a:spcPct val="90000"/>
              </a:lnSpc>
              <a:spcBef>
                <a:spcPts val="2100"/>
              </a:spcBef>
              <a:spcAft>
                <a:spcPts val="0"/>
              </a:spcAft>
              <a:buClr>
                <a:schemeClr val="dk1"/>
              </a:buClr>
              <a:buSzPts val="1800"/>
              <a:buChar char="●"/>
              <a:defRPr/>
            </a:lvl4pPr>
            <a:lvl5pPr marL="2286000" lvl="4" indent="-342900" algn="l" rtl="0">
              <a:lnSpc>
                <a:spcPct val="90000"/>
              </a:lnSpc>
              <a:spcBef>
                <a:spcPts val="2100"/>
              </a:spcBef>
              <a:spcAft>
                <a:spcPts val="0"/>
              </a:spcAft>
              <a:buClr>
                <a:schemeClr val="dk1"/>
              </a:buClr>
              <a:buSzPts val="1800"/>
              <a:buChar char="○"/>
              <a:defRPr/>
            </a:lvl5pPr>
            <a:lvl6pPr marL="2743200" lvl="5" indent="-342900" algn="l" rtl="0">
              <a:lnSpc>
                <a:spcPct val="90000"/>
              </a:lnSpc>
              <a:spcBef>
                <a:spcPts val="2100"/>
              </a:spcBef>
              <a:spcAft>
                <a:spcPts val="0"/>
              </a:spcAft>
              <a:buClr>
                <a:schemeClr val="dk1"/>
              </a:buClr>
              <a:buSzPts val="1800"/>
              <a:buChar char="■"/>
              <a:defRPr/>
            </a:lvl6pPr>
            <a:lvl7pPr marL="3200400" lvl="6" indent="-342900" algn="l" rtl="0">
              <a:lnSpc>
                <a:spcPct val="90000"/>
              </a:lnSpc>
              <a:spcBef>
                <a:spcPts val="2100"/>
              </a:spcBef>
              <a:spcAft>
                <a:spcPts val="0"/>
              </a:spcAft>
              <a:buClr>
                <a:schemeClr val="dk1"/>
              </a:buClr>
              <a:buSzPts val="1800"/>
              <a:buChar char="●"/>
              <a:defRPr/>
            </a:lvl7pPr>
            <a:lvl8pPr marL="3657600" lvl="7" indent="-342900" algn="l" rtl="0">
              <a:lnSpc>
                <a:spcPct val="90000"/>
              </a:lnSpc>
              <a:spcBef>
                <a:spcPts val="2100"/>
              </a:spcBef>
              <a:spcAft>
                <a:spcPts val="0"/>
              </a:spcAft>
              <a:buClr>
                <a:schemeClr val="dk1"/>
              </a:buClr>
              <a:buSzPts val="1800"/>
              <a:buChar char="○"/>
              <a:defRPr/>
            </a:lvl8pPr>
            <a:lvl9pPr marL="4114800" lvl="8" indent="-342900" algn="l" rtl="0">
              <a:lnSpc>
                <a:spcPct val="90000"/>
              </a:lnSpc>
              <a:spcBef>
                <a:spcPts val="2100"/>
              </a:spcBef>
              <a:spcAft>
                <a:spcPts val="2100"/>
              </a:spcAft>
              <a:buClr>
                <a:schemeClr val="dk1"/>
              </a:buClr>
              <a:buSzPts val="1800"/>
              <a:buChar char="■"/>
              <a:defRPr/>
            </a:lvl9pPr>
          </a:lstStyle>
          <a:p>
            <a:endParaRPr/>
          </a:p>
        </p:txBody>
      </p:sp>
      <p:sp>
        <p:nvSpPr>
          <p:cNvPr id="94" name="Google Shape;94;p1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5" name="Google Shape;95;p1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6" name="Google Shape;96;p1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Section Header">
  <p:cSld name="SECTION_HEADER_1">
    <p:spTree>
      <p:nvGrpSpPr>
        <p:cNvPr id="1" name="Shape 97"/>
        <p:cNvGrpSpPr/>
        <p:nvPr/>
      </p:nvGrpSpPr>
      <p:grpSpPr>
        <a:xfrm>
          <a:off x="0" y="0"/>
          <a:ext cx="0" cy="0"/>
          <a:chOff x="0" y="0"/>
          <a:chExt cx="0" cy="0"/>
        </a:xfrm>
      </p:grpSpPr>
      <p:sp>
        <p:nvSpPr>
          <p:cNvPr id="98" name="Google Shape;98;p20"/>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lstStyle>
            <a:lvl1pPr lvl="0" algn="l" rtl="0">
              <a:lnSpc>
                <a:spcPct val="90000"/>
              </a:lnSpc>
              <a:spcBef>
                <a:spcPts val="0"/>
              </a:spcBef>
              <a:spcAft>
                <a:spcPts val="0"/>
              </a:spcAft>
              <a:buClr>
                <a:schemeClr val="dk1"/>
              </a:buClr>
              <a:buSzPts val="6000"/>
              <a:buFont typeface="Calibri"/>
              <a:buNone/>
              <a:defRPr sz="6000"/>
            </a:lvl1pPr>
            <a:lvl2pPr lvl="1" algn="l" rtl="0">
              <a:lnSpc>
                <a:spcPct val="100000"/>
              </a:lnSpc>
              <a:spcBef>
                <a:spcPts val="0"/>
              </a:spcBef>
              <a:spcAft>
                <a:spcPts val="0"/>
              </a:spcAft>
              <a:buSzPts val="3700"/>
              <a:buNone/>
              <a:defRPr/>
            </a:lvl2pPr>
            <a:lvl3pPr lvl="2" algn="l" rtl="0">
              <a:lnSpc>
                <a:spcPct val="100000"/>
              </a:lnSpc>
              <a:spcBef>
                <a:spcPts val="0"/>
              </a:spcBef>
              <a:spcAft>
                <a:spcPts val="0"/>
              </a:spcAft>
              <a:buSzPts val="3700"/>
              <a:buNone/>
              <a:defRPr/>
            </a:lvl3pPr>
            <a:lvl4pPr lvl="3" algn="l" rtl="0">
              <a:lnSpc>
                <a:spcPct val="100000"/>
              </a:lnSpc>
              <a:spcBef>
                <a:spcPts val="0"/>
              </a:spcBef>
              <a:spcAft>
                <a:spcPts val="0"/>
              </a:spcAft>
              <a:buSzPts val="3700"/>
              <a:buNone/>
              <a:defRPr/>
            </a:lvl4pPr>
            <a:lvl5pPr lvl="4" algn="l" rtl="0">
              <a:lnSpc>
                <a:spcPct val="100000"/>
              </a:lnSpc>
              <a:spcBef>
                <a:spcPts val="0"/>
              </a:spcBef>
              <a:spcAft>
                <a:spcPts val="0"/>
              </a:spcAft>
              <a:buSzPts val="3700"/>
              <a:buNone/>
              <a:defRPr/>
            </a:lvl5pPr>
            <a:lvl6pPr lvl="5" algn="l" rtl="0">
              <a:lnSpc>
                <a:spcPct val="100000"/>
              </a:lnSpc>
              <a:spcBef>
                <a:spcPts val="0"/>
              </a:spcBef>
              <a:spcAft>
                <a:spcPts val="0"/>
              </a:spcAft>
              <a:buSzPts val="3700"/>
              <a:buNone/>
              <a:defRPr/>
            </a:lvl6pPr>
            <a:lvl7pPr lvl="6" algn="l" rtl="0">
              <a:lnSpc>
                <a:spcPct val="100000"/>
              </a:lnSpc>
              <a:spcBef>
                <a:spcPts val="0"/>
              </a:spcBef>
              <a:spcAft>
                <a:spcPts val="0"/>
              </a:spcAft>
              <a:buSzPts val="3700"/>
              <a:buNone/>
              <a:defRPr/>
            </a:lvl7pPr>
            <a:lvl8pPr lvl="7" algn="l" rtl="0">
              <a:lnSpc>
                <a:spcPct val="100000"/>
              </a:lnSpc>
              <a:spcBef>
                <a:spcPts val="0"/>
              </a:spcBef>
              <a:spcAft>
                <a:spcPts val="0"/>
              </a:spcAft>
              <a:buSzPts val="3700"/>
              <a:buNone/>
              <a:defRPr/>
            </a:lvl8pPr>
            <a:lvl9pPr lvl="8" algn="l" rtl="0">
              <a:lnSpc>
                <a:spcPct val="100000"/>
              </a:lnSpc>
              <a:spcBef>
                <a:spcPts val="0"/>
              </a:spcBef>
              <a:spcAft>
                <a:spcPts val="0"/>
              </a:spcAft>
              <a:buSzPts val="3700"/>
              <a:buNone/>
              <a:defRPr/>
            </a:lvl9pPr>
          </a:lstStyle>
          <a:p>
            <a:endParaRPr/>
          </a:p>
        </p:txBody>
      </p:sp>
      <p:sp>
        <p:nvSpPr>
          <p:cNvPr id="99" name="Google Shape;99;p20"/>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2100"/>
              </a:spcBef>
              <a:spcAft>
                <a:spcPts val="0"/>
              </a:spcAft>
              <a:buClr>
                <a:srgbClr val="888888"/>
              </a:buClr>
              <a:buSzPts val="2000"/>
              <a:buNone/>
              <a:defRPr sz="2000">
                <a:solidFill>
                  <a:srgbClr val="888888"/>
                </a:solidFill>
              </a:defRPr>
            </a:lvl2pPr>
            <a:lvl3pPr marL="1371600" lvl="2" indent="-228600" algn="l" rtl="0">
              <a:lnSpc>
                <a:spcPct val="90000"/>
              </a:lnSpc>
              <a:spcBef>
                <a:spcPts val="2100"/>
              </a:spcBef>
              <a:spcAft>
                <a:spcPts val="0"/>
              </a:spcAft>
              <a:buClr>
                <a:srgbClr val="888888"/>
              </a:buClr>
              <a:buSzPts val="1800"/>
              <a:buNone/>
              <a:defRPr sz="1800">
                <a:solidFill>
                  <a:srgbClr val="888888"/>
                </a:solidFill>
              </a:defRPr>
            </a:lvl3pPr>
            <a:lvl4pPr marL="1828800" lvl="3" indent="-228600" algn="l" rtl="0">
              <a:lnSpc>
                <a:spcPct val="90000"/>
              </a:lnSpc>
              <a:spcBef>
                <a:spcPts val="2100"/>
              </a:spcBef>
              <a:spcAft>
                <a:spcPts val="0"/>
              </a:spcAft>
              <a:buClr>
                <a:srgbClr val="888888"/>
              </a:buClr>
              <a:buSzPts val="1600"/>
              <a:buNone/>
              <a:defRPr sz="1600">
                <a:solidFill>
                  <a:srgbClr val="888888"/>
                </a:solidFill>
              </a:defRPr>
            </a:lvl4pPr>
            <a:lvl5pPr marL="2286000" lvl="4" indent="-228600" algn="l" rtl="0">
              <a:lnSpc>
                <a:spcPct val="90000"/>
              </a:lnSpc>
              <a:spcBef>
                <a:spcPts val="2100"/>
              </a:spcBef>
              <a:spcAft>
                <a:spcPts val="0"/>
              </a:spcAft>
              <a:buClr>
                <a:srgbClr val="888888"/>
              </a:buClr>
              <a:buSzPts val="1600"/>
              <a:buNone/>
              <a:defRPr sz="1600">
                <a:solidFill>
                  <a:srgbClr val="888888"/>
                </a:solidFill>
              </a:defRPr>
            </a:lvl5pPr>
            <a:lvl6pPr marL="2743200" lvl="5" indent="-228600" algn="l" rtl="0">
              <a:lnSpc>
                <a:spcPct val="90000"/>
              </a:lnSpc>
              <a:spcBef>
                <a:spcPts val="2100"/>
              </a:spcBef>
              <a:spcAft>
                <a:spcPts val="0"/>
              </a:spcAft>
              <a:buClr>
                <a:srgbClr val="888888"/>
              </a:buClr>
              <a:buSzPts val="1600"/>
              <a:buNone/>
              <a:defRPr sz="1600">
                <a:solidFill>
                  <a:srgbClr val="888888"/>
                </a:solidFill>
              </a:defRPr>
            </a:lvl6pPr>
            <a:lvl7pPr marL="3200400" lvl="6" indent="-228600" algn="l" rtl="0">
              <a:lnSpc>
                <a:spcPct val="90000"/>
              </a:lnSpc>
              <a:spcBef>
                <a:spcPts val="2100"/>
              </a:spcBef>
              <a:spcAft>
                <a:spcPts val="0"/>
              </a:spcAft>
              <a:buClr>
                <a:srgbClr val="888888"/>
              </a:buClr>
              <a:buSzPts val="1600"/>
              <a:buNone/>
              <a:defRPr sz="1600">
                <a:solidFill>
                  <a:srgbClr val="888888"/>
                </a:solidFill>
              </a:defRPr>
            </a:lvl7pPr>
            <a:lvl8pPr marL="3657600" lvl="7" indent="-228600" algn="l" rtl="0">
              <a:lnSpc>
                <a:spcPct val="90000"/>
              </a:lnSpc>
              <a:spcBef>
                <a:spcPts val="2100"/>
              </a:spcBef>
              <a:spcAft>
                <a:spcPts val="0"/>
              </a:spcAft>
              <a:buClr>
                <a:srgbClr val="888888"/>
              </a:buClr>
              <a:buSzPts val="1600"/>
              <a:buNone/>
              <a:defRPr sz="1600">
                <a:solidFill>
                  <a:srgbClr val="888888"/>
                </a:solidFill>
              </a:defRPr>
            </a:lvl8pPr>
            <a:lvl9pPr marL="4114800" lvl="8" indent="-228600" algn="l" rtl="0">
              <a:lnSpc>
                <a:spcPct val="90000"/>
              </a:lnSpc>
              <a:spcBef>
                <a:spcPts val="2100"/>
              </a:spcBef>
              <a:spcAft>
                <a:spcPts val="2100"/>
              </a:spcAft>
              <a:buClr>
                <a:srgbClr val="888888"/>
              </a:buClr>
              <a:buSzPts val="1600"/>
              <a:buNone/>
              <a:defRPr sz="1600">
                <a:solidFill>
                  <a:srgbClr val="888888"/>
                </a:solidFill>
              </a:defRPr>
            </a:lvl9pPr>
          </a:lstStyle>
          <a:p>
            <a:endParaRPr/>
          </a:p>
        </p:txBody>
      </p:sp>
      <p:sp>
        <p:nvSpPr>
          <p:cNvPr id="100" name="Google Shape;100;p2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1" name="Google Shape;101;p2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2" name="Google Shape;102;p2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03"/>
        <p:cNvGrpSpPr/>
        <p:nvPr/>
      </p:nvGrpSpPr>
      <p:grpSpPr>
        <a:xfrm>
          <a:off x="0" y="0"/>
          <a:ext cx="0" cy="0"/>
          <a:chOff x="0" y="0"/>
          <a:chExt cx="0" cy="0"/>
        </a:xfrm>
      </p:grpSpPr>
      <p:sp>
        <p:nvSpPr>
          <p:cNvPr id="104" name="Google Shape;104;p2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415600" y="2867800"/>
            <a:ext cx="11360700" cy="1122300"/>
          </a:xfrm>
          <a:prstGeom prst="rect">
            <a:avLst/>
          </a:prstGeom>
        </p:spPr>
        <p:txBody>
          <a:bodyPr spcFirstLastPara="1" wrap="square" lIns="121900" tIns="121900" rIns="121900" bIns="121900" anchor="ctr" anchorCtr="0"/>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p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Title and two columns" type="twoColTx">
  <p:cSld name="TITLE_AND_TWO_COLUMNS">
    <p:spTree>
      <p:nvGrpSpPr>
        <p:cNvPr id="1" name="Shape 105"/>
        <p:cNvGrpSpPr/>
        <p:nvPr/>
      </p:nvGrpSpPr>
      <p:grpSpPr>
        <a:xfrm>
          <a:off x="0" y="0"/>
          <a:ext cx="0" cy="0"/>
          <a:chOff x="0" y="0"/>
          <a:chExt cx="0" cy="0"/>
        </a:xfrm>
      </p:grpSpPr>
      <p:sp>
        <p:nvSpPr>
          <p:cNvPr id="106" name="Google Shape;106;p22"/>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lstStyle>
            <a:lvl1pPr lvl="0" algn="l" rtl="0">
              <a:lnSpc>
                <a:spcPct val="100000"/>
              </a:lnSpc>
              <a:spcBef>
                <a:spcPts val="0"/>
              </a:spcBef>
              <a:spcAft>
                <a:spcPts val="0"/>
              </a:spcAft>
              <a:buSzPts val="3700"/>
              <a:buNone/>
              <a:defRPr/>
            </a:lvl1pPr>
            <a:lvl2pPr lvl="1" algn="l" rtl="0">
              <a:lnSpc>
                <a:spcPct val="100000"/>
              </a:lnSpc>
              <a:spcBef>
                <a:spcPts val="0"/>
              </a:spcBef>
              <a:spcAft>
                <a:spcPts val="0"/>
              </a:spcAft>
              <a:buSzPts val="3700"/>
              <a:buNone/>
              <a:defRPr/>
            </a:lvl2pPr>
            <a:lvl3pPr lvl="2" algn="l" rtl="0">
              <a:lnSpc>
                <a:spcPct val="100000"/>
              </a:lnSpc>
              <a:spcBef>
                <a:spcPts val="0"/>
              </a:spcBef>
              <a:spcAft>
                <a:spcPts val="0"/>
              </a:spcAft>
              <a:buSzPts val="3700"/>
              <a:buNone/>
              <a:defRPr/>
            </a:lvl3pPr>
            <a:lvl4pPr lvl="3" algn="l" rtl="0">
              <a:lnSpc>
                <a:spcPct val="100000"/>
              </a:lnSpc>
              <a:spcBef>
                <a:spcPts val="0"/>
              </a:spcBef>
              <a:spcAft>
                <a:spcPts val="0"/>
              </a:spcAft>
              <a:buSzPts val="3700"/>
              <a:buNone/>
              <a:defRPr/>
            </a:lvl4pPr>
            <a:lvl5pPr lvl="4" algn="l" rtl="0">
              <a:lnSpc>
                <a:spcPct val="100000"/>
              </a:lnSpc>
              <a:spcBef>
                <a:spcPts val="0"/>
              </a:spcBef>
              <a:spcAft>
                <a:spcPts val="0"/>
              </a:spcAft>
              <a:buSzPts val="3700"/>
              <a:buNone/>
              <a:defRPr/>
            </a:lvl5pPr>
            <a:lvl6pPr lvl="5" algn="l" rtl="0">
              <a:lnSpc>
                <a:spcPct val="100000"/>
              </a:lnSpc>
              <a:spcBef>
                <a:spcPts val="0"/>
              </a:spcBef>
              <a:spcAft>
                <a:spcPts val="0"/>
              </a:spcAft>
              <a:buSzPts val="3700"/>
              <a:buNone/>
              <a:defRPr/>
            </a:lvl6pPr>
            <a:lvl7pPr lvl="6" algn="l" rtl="0">
              <a:lnSpc>
                <a:spcPct val="100000"/>
              </a:lnSpc>
              <a:spcBef>
                <a:spcPts val="0"/>
              </a:spcBef>
              <a:spcAft>
                <a:spcPts val="0"/>
              </a:spcAft>
              <a:buSzPts val="3700"/>
              <a:buNone/>
              <a:defRPr/>
            </a:lvl7pPr>
            <a:lvl8pPr lvl="7" algn="l" rtl="0">
              <a:lnSpc>
                <a:spcPct val="100000"/>
              </a:lnSpc>
              <a:spcBef>
                <a:spcPts val="0"/>
              </a:spcBef>
              <a:spcAft>
                <a:spcPts val="0"/>
              </a:spcAft>
              <a:buSzPts val="3700"/>
              <a:buNone/>
              <a:defRPr/>
            </a:lvl8pPr>
            <a:lvl9pPr lvl="8" algn="l" rtl="0">
              <a:lnSpc>
                <a:spcPct val="100000"/>
              </a:lnSpc>
              <a:spcBef>
                <a:spcPts val="0"/>
              </a:spcBef>
              <a:spcAft>
                <a:spcPts val="0"/>
              </a:spcAft>
              <a:buSzPts val="3700"/>
              <a:buNone/>
              <a:defRPr/>
            </a:lvl9pPr>
          </a:lstStyle>
          <a:p>
            <a:endParaRPr/>
          </a:p>
        </p:txBody>
      </p:sp>
      <p:sp>
        <p:nvSpPr>
          <p:cNvPr id="107" name="Google Shape;107;p22"/>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lstStyle>
            <a:lvl1pPr marL="457200" lvl="0" indent="-349250" algn="l" rtl="0">
              <a:lnSpc>
                <a:spcPct val="115000"/>
              </a:lnSpc>
              <a:spcBef>
                <a:spcPts val="0"/>
              </a:spcBef>
              <a:spcAft>
                <a:spcPts val="0"/>
              </a:spcAft>
              <a:buSzPts val="1900"/>
              <a:buChar char="●"/>
              <a:defRPr sz="1900"/>
            </a:lvl1pPr>
            <a:lvl2pPr marL="914400" lvl="1" indent="-330200" algn="l" rtl="0">
              <a:lnSpc>
                <a:spcPct val="115000"/>
              </a:lnSpc>
              <a:spcBef>
                <a:spcPts val="2100"/>
              </a:spcBef>
              <a:spcAft>
                <a:spcPts val="0"/>
              </a:spcAft>
              <a:buSzPts val="1600"/>
              <a:buChar char="○"/>
              <a:defRPr sz="1600"/>
            </a:lvl2pPr>
            <a:lvl3pPr marL="1371600" lvl="2" indent="-330200" algn="l" rtl="0">
              <a:lnSpc>
                <a:spcPct val="115000"/>
              </a:lnSpc>
              <a:spcBef>
                <a:spcPts val="2100"/>
              </a:spcBef>
              <a:spcAft>
                <a:spcPts val="0"/>
              </a:spcAft>
              <a:buSzPts val="1600"/>
              <a:buChar char="■"/>
              <a:defRPr sz="1600"/>
            </a:lvl3pPr>
            <a:lvl4pPr marL="1828800" lvl="3" indent="-330200" algn="l" rtl="0">
              <a:lnSpc>
                <a:spcPct val="115000"/>
              </a:lnSpc>
              <a:spcBef>
                <a:spcPts val="2100"/>
              </a:spcBef>
              <a:spcAft>
                <a:spcPts val="0"/>
              </a:spcAft>
              <a:buSzPts val="1600"/>
              <a:buChar char="●"/>
              <a:defRPr sz="1600"/>
            </a:lvl4pPr>
            <a:lvl5pPr marL="2286000" lvl="4" indent="-330200" algn="l" rtl="0">
              <a:lnSpc>
                <a:spcPct val="115000"/>
              </a:lnSpc>
              <a:spcBef>
                <a:spcPts val="2100"/>
              </a:spcBef>
              <a:spcAft>
                <a:spcPts val="0"/>
              </a:spcAft>
              <a:buSzPts val="1600"/>
              <a:buChar char="○"/>
              <a:defRPr sz="1600"/>
            </a:lvl5pPr>
            <a:lvl6pPr marL="2743200" lvl="5" indent="-330200" algn="l" rtl="0">
              <a:lnSpc>
                <a:spcPct val="115000"/>
              </a:lnSpc>
              <a:spcBef>
                <a:spcPts val="2100"/>
              </a:spcBef>
              <a:spcAft>
                <a:spcPts val="0"/>
              </a:spcAft>
              <a:buSzPts val="1600"/>
              <a:buChar char="■"/>
              <a:defRPr sz="1600"/>
            </a:lvl6pPr>
            <a:lvl7pPr marL="3200400" lvl="6" indent="-330200" algn="l" rtl="0">
              <a:lnSpc>
                <a:spcPct val="115000"/>
              </a:lnSpc>
              <a:spcBef>
                <a:spcPts val="2100"/>
              </a:spcBef>
              <a:spcAft>
                <a:spcPts val="0"/>
              </a:spcAft>
              <a:buSzPts val="1600"/>
              <a:buChar char="●"/>
              <a:defRPr sz="1600"/>
            </a:lvl7pPr>
            <a:lvl8pPr marL="3657600" lvl="7" indent="-330200" algn="l" rtl="0">
              <a:lnSpc>
                <a:spcPct val="115000"/>
              </a:lnSpc>
              <a:spcBef>
                <a:spcPts val="2100"/>
              </a:spcBef>
              <a:spcAft>
                <a:spcPts val="0"/>
              </a:spcAft>
              <a:buSzPts val="1600"/>
              <a:buChar char="○"/>
              <a:defRPr sz="1600"/>
            </a:lvl8pPr>
            <a:lvl9pPr marL="4114800" lvl="8" indent="-330200" algn="l" rtl="0">
              <a:lnSpc>
                <a:spcPct val="115000"/>
              </a:lnSpc>
              <a:spcBef>
                <a:spcPts val="2100"/>
              </a:spcBef>
              <a:spcAft>
                <a:spcPts val="2100"/>
              </a:spcAft>
              <a:buSzPts val="1600"/>
              <a:buChar char="■"/>
              <a:defRPr sz="1600"/>
            </a:lvl9pPr>
          </a:lstStyle>
          <a:p>
            <a:endParaRPr/>
          </a:p>
        </p:txBody>
      </p:sp>
      <p:sp>
        <p:nvSpPr>
          <p:cNvPr id="108" name="Google Shape;108;p22"/>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lstStyle>
            <a:lvl1pPr marL="457200" lvl="0" indent="-349250" algn="l" rtl="0">
              <a:lnSpc>
                <a:spcPct val="115000"/>
              </a:lnSpc>
              <a:spcBef>
                <a:spcPts val="0"/>
              </a:spcBef>
              <a:spcAft>
                <a:spcPts val="0"/>
              </a:spcAft>
              <a:buSzPts val="1900"/>
              <a:buChar char="●"/>
              <a:defRPr sz="1900"/>
            </a:lvl1pPr>
            <a:lvl2pPr marL="914400" lvl="1" indent="-330200" algn="l" rtl="0">
              <a:lnSpc>
                <a:spcPct val="115000"/>
              </a:lnSpc>
              <a:spcBef>
                <a:spcPts val="2100"/>
              </a:spcBef>
              <a:spcAft>
                <a:spcPts val="0"/>
              </a:spcAft>
              <a:buSzPts val="1600"/>
              <a:buChar char="○"/>
              <a:defRPr sz="1600"/>
            </a:lvl2pPr>
            <a:lvl3pPr marL="1371600" lvl="2" indent="-330200" algn="l" rtl="0">
              <a:lnSpc>
                <a:spcPct val="115000"/>
              </a:lnSpc>
              <a:spcBef>
                <a:spcPts val="2100"/>
              </a:spcBef>
              <a:spcAft>
                <a:spcPts val="0"/>
              </a:spcAft>
              <a:buSzPts val="1600"/>
              <a:buChar char="■"/>
              <a:defRPr sz="1600"/>
            </a:lvl3pPr>
            <a:lvl4pPr marL="1828800" lvl="3" indent="-330200" algn="l" rtl="0">
              <a:lnSpc>
                <a:spcPct val="115000"/>
              </a:lnSpc>
              <a:spcBef>
                <a:spcPts val="2100"/>
              </a:spcBef>
              <a:spcAft>
                <a:spcPts val="0"/>
              </a:spcAft>
              <a:buSzPts val="1600"/>
              <a:buChar char="●"/>
              <a:defRPr sz="1600"/>
            </a:lvl4pPr>
            <a:lvl5pPr marL="2286000" lvl="4" indent="-330200" algn="l" rtl="0">
              <a:lnSpc>
                <a:spcPct val="115000"/>
              </a:lnSpc>
              <a:spcBef>
                <a:spcPts val="2100"/>
              </a:spcBef>
              <a:spcAft>
                <a:spcPts val="0"/>
              </a:spcAft>
              <a:buSzPts val="1600"/>
              <a:buChar char="○"/>
              <a:defRPr sz="1600"/>
            </a:lvl5pPr>
            <a:lvl6pPr marL="2743200" lvl="5" indent="-330200" algn="l" rtl="0">
              <a:lnSpc>
                <a:spcPct val="115000"/>
              </a:lnSpc>
              <a:spcBef>
                <a:spcPts val="2100"/>
              </a:spcBef>
              <a:spcAft>
                <a:spcPts val="0"/>
              </a:spcAft>
              <a:buSzPts val="1600"/>
              <a:buChar char="■"/>
              <a:defRPr sz="1600"/>
            </a:lvl6pPr>
            <a:lvl7pPr marL="3200400" lvl="6" indent="-330200" algn="l" rtl="0">
              <a:lnSpc>
                <a:spcPct val="115000"/>
              </a:lnSpc>
              <a:spcBef>
                <a:spcPts val="2100"/>
              </a:spcBef>
              <a:spcAft>
                <a:spcPts val="0"/>
              </a:spcAft>
              <a:buSzPts val="1600"/>
              <a:buChar char="●"/>
              <a:defRPr sz="1600"/>
            </a:lvl7pPr>
            <a:lvl8pPr marL="3657600" lvl="7" indent="-330200" algn="l" rtl="0">
              <a:lnSpc>
                <a:spcPct val="115000"/>
              </a:lnSpc>
              <a:spcBef>
                <a:spcPts val="2100"/>
              </a:spcBef>
              <a:spcAft>
                <a:spcPts val="0"/>
              </a:spcAft>
              <a:buSzPts val="1600"/>
              <a:buChar char="○"/>
              <a:defRPr sz="1600"/>
            </a:lvl8pPr>
            <a:lvl9pPr marL="4114800" lvl="8" indent="-330200" algn="l" rtl="0">
              <a:lnSpc>
                <a:spcPct val="115000"/>
              </a:lnSpc>
              <a:spcBef>
                <a:spcPts val="2100"/>
              </a:spcBef>
              <a:spcAft>
                <a:spcPts val="2100"/>
              </a:spcAft>
              <a:buSzPts val="1600"/>
              <a:buChar char="■"/>
              <a:defRPr sz="1600"/>
            </a:lvl9pPr>
          </a:lstStyle>
          <a:p>
            <a:endParaRPr/>
          </a:p>
        </p:txBody>
      </p:sp>
      <p:sp>
        <p:nvSpPr>
          <p:cNvPr id="109" name="Google Shape;109;p2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110"/>
        <p:cNvGrpSpPr/>
        <p:nvPr/>
      </p:nvGrpSpPr>
      <p:grpSpPr>
        <a:xfrm>
          <a:off x="0" y="0"/>
          <a:ext cx="0" cy="0"/>
          <a:chOff x="0" y="0"/>
          <a:chExt cx="0" cy="0"/>
        </a:xfrm>
      </p:grpSpPr>
      <p:sp>
        <p:nvSpPr>
          <p:cNvPr id="111" name="Google Shape;111;p23"/>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lstStyle>
            <a:lvl1pPr lvl="0" algn="l" rtl="0">
              <a:lnSpc>
                <a:spcPct val="89000"/>
              </a:lnSpc>
              <a:spcBef>
                <a:spcPts val="0"/>
              </a:spcBef>
              <a:spcAft>
                <a:spcPts val="0"/>
              </a:spcAft>
              <a:buClr>
                <a:schemeClr val="dk2"/>
              </a:buClr>
              <a:buSzPts val="4400"/>
              <a:buFont typeface="Source Sans Pro"/>
              <a:buNone/>
              <a:defRPr>
                <a:solidFill>
                  <a:schemeClr val="dk2"/>
                </a:solidFill>
              </a:defRPr>
            </a:lvl1pPr>
            <a:lvl2pPr lvl="1" algn="l" rtl="0">
              <a:lnSpc>
                <a:spcPct val="100000"/>
              </a:lnSpc>
              <a:spcBef>
                <a:spcPts val="0"/>
              </a:spcBef>
              <a:spcAft>
                <a:spcPts val="0"/>
              </a:spcAft>
              <a:buSzPts val="3700"/>
              <a:buNone/>
              <a:defRPr/>
            </a:lvl2pPr>
            <a:lvl3pPr lvl="2" algn="l" rtl="0">
              <a:lnSpc>
                <a:spcPct val="100000"/>
              </a:lnSpc>
              <a:spcBef>
                <a:spcPts val="0"/>
              </a:spcBef>
              <a:spcAft>
                <a:spcPts val="0"/>
              </a:spcAft>
              <a:buSzPts val="3700"/>
              <a:buNone/>
              <a:defRPr/>
            </a:lvl3pPr>
            <a:lvl4pPr lvl="3" algn="l" rtl="0">
              <a:lnSpc>
                <a:spcPct val="100000"/>
              </a:lnSpc>
              <a:spcBef>
                <a:spcPts val="0"/>
              </a:spcBef>
              <a:spcAft>
                <a:spcPts val="0"/>
              </a:spcAft>
              <a:buSzPts val="3700"/>
              <a:buNone/>
              <a:defRPr/>
            </a:lvl4pPr>
            <a:lvl5pPr lvl="4" algn="l" rtl="0">
              <a:lnSpc>
                <a:spcPct val="100000"/>
              </a:lnSpc>
              <a:spcBef>
                <a:spcPts val="0"/>
              </a:spcBef>
              <a:spcAft>
                <a:spcPts val="0"/>
              </a:spcAft>
              <a:buSzPts val="3700"/>
              <a:buNone/>
              <a:defRPr/>
            </a:lvl5pPr>
            <a:lvl6pPr lvl="5" algn="l" rtl="0">
              <a:lnSpc>
                <a:spcPct val="100000"/>
              </a:lnSpc>
              <a:spcBef>
                <a:spcPts val="0"/>
              </a:spcBef>
              <a:spcAft>
                <a:spcPts val="0"/>
              </a:spcAft>
              <a:buSzPts val="3700"/>
              <a:buNone/>
              <a:defRPr/>
            </a:lvl6pPr>
            <a:lvl7pPr lvl="6" algn="l" rtl="0">
              <a:lnSpc>
                <a:spcPct val="100000"/>
              </a:lnSpc>
              <a:spcBef>
                <a:spcPts val="0"/>
              </a:spcBef>
              <a:spcAft>
                <a:spcPts val="0"/>
              </a:spcAft>
              <a:buSzPts val="3700"/>
              <a:buNone/>
              <a:defRPr/>
            </a:lvl7pPr>
            <a:lvl8pPr lvl="7" algn="l" rtl="0">
              <a:lnSpc>
                <a:spcPct val="100000"/>
              </a:lnSpc>
              <a:spcBef>
                <a:spcPts val="0"/>
              </a:spcBef>
              <a:spcAft>
                <a:spcPts val="0"/>
              </a:spcAft>
              <a:buSzPts val="3700"/>
              <a:buNone/>
              <a:defRPr/>
            </a:lvl8pPr>
            <a:lvl9pPr lvl="8" algn="l" rtl="0">
              <a:lnSpc>
                <a:spcPct val="100000"/>
              </a:lnSpc>
              <a:spcBef>
                <a:spcPts val="0"/>
              </a:spcBef>
              <a:spcAft>
                <a:spcPts val="0"/>
              </a:spcAft>
              <a:buSzPts val="3700"/>
              <a:buNone/>
              <a:defRPr/>
            </a:lvl9pPr>
          </a:lstStyle>
          <a:p>
            <a:endParaRPr/>
          </a:p>
        </p:txBody>
      </p:sp>
      <p:sp>
        <p:nvSpPr>
          <p:cNvPr id="112" name="Google Shape;112;p23"/>
          <p:cNvSpPr txBox="1">
            <a:spLocks noGrp="1"/>
          </p:cNvSpPr>
          <p:nvPr>
            <p:ph type="body" idx="1"/>
          </p:nvPr>
        </p:nvSpPr>
        <p:spPr>
          <a:xfrm>
            <a:off x="1371600" y="2285999"/>
            <a:ext cx="4447800" cy="3581400"/>
          </a:xfrm>
          <a:prstGeom prst="rect">
            <a:avLst/>
          </a:prstGeom>
          <a:noFill/>
          <a:ln>
            <a:noFill/>
          </a:ln>
        </p:spPr>
        <p:txBody>
          <a:bodyPr spcFirstLastPara="1" wrap="square" lIns="91425" tIns="45700" rIns="91425" bIns="45700" anchor="t" anchorCtr="0"/>
          <a:lstStyle>
            <a:lvl1pPr marL="457200" lvl="0" indent="-355600" algn="l" rtl="0">
              <a:lnSpc>
                <a:spcPct val="94000"/>
              </a:lnSpc>
              <a:spcBef>
                <a:spcPts val="1000"/>
              </a:spcBef>
              <a:spcAft>
                <a:spcPts val="0"/>
              </a:spcAft>
              <a:buClr>
                <a:schemeClr val="dk2"/>
              </a:buClr>
              <a:buSzPts val="2000"/>
              <a:buChar char="●"/>
              <a:defRPr>
                <a:solidFill>
                  <a:schemeClr val="dk2"/>
                </a:solidFill>
              </a:defRPr>
            </a:lvl1pPr>
            <a:lvl2pPr marL="914400" lvl="1" indent="-355600" algn="l" rtl="0">
              <a:lnSpc>
                <a:spcPct val="94000"/>
              </a:lnSpc>
              <a:spcBef>
                <a:spcPts val="500"/>
              </a:spcBef>
              <a:spcAft>
                <a:spcPts val="0"/>
              </a:spcAft>
              <a:buClr>
                <a:schemeClr val="dk2"/>
              </a:buClr>
              <a:buSzPts val="2000"/>
              <a:buChar char="○"/>
              <a:defRPr>
                <a:solidFill>
                  <a:schemeClr val="dk2"/>
                </a:solidFill>
              </a:defRPr>
            </a:lvl2pPr>
            <a:lvl3pPr marL="1371600" lvl="2" indent="-342900" algn="l" rtl="0">
              <a:lnSpc>
                <a:spcPct val="94000"/>
              </a:lnSpc>
              <a:spcBef>
                <a:spcPts val="500"/>
              </a:spcBef>
              <a:spcAft>
                <a:spcPts val="0"/>
              </a:spcAft>
              <a:buClr>
                <a:schemeClr val="dk2"/>
              </a:buClr>
              <a:buSzPts val="1800"/>
              <a:buChar char="■"/>
              <a:defRPr>
                <a:solidFill>
                  <a:schemeClr val="dk2"/>
                </a:solidFill>
              </a:defRPr>
            </a:lvl3pPr>
            <a:lvl4pPr marL="1828800" lvl="3" indent="-342900" algn="l" rtl="0">
              <a:lnSpc>
                <a:spcPct val="94000"/>
              </a:lnSpc>
              <a:spcBef>
                <a:spcPts val="500"/>
              </a:spcBef>
              <a:spcAft>
                <a:spcPts val="0"/>
              </a:spcAft>
              <a:buClr>
                <a:schemeClr val="dk2"/>
              </a:buClr>
              <a:buSzPts val="1800"/>
              <a:buChar char="●"/>
              <a:defRPr>
                <a:solidFill>
                  <a:schemeClr val="dk2"/>
                </a:solidFill>
              </a:defRPr>
            </a:lvl4pPr>
            <a:lvl5pPr marL="2286000" lvl="4" indent="-330200" algn="l" rtl="0">
              <a:lnSpc>
                <a:spcPct val="94000"/>
              </a:lnSpc>
              <a:spcBef>
                <a:spcPts val="500"/>
              </a:spcBef>
              <a:spcAft>
                <a:spcPts val="0"/>
              </a:spcAft>
              <a:buClr>
                <a:schemeClr val="dk2"/>
              </a:buClr>
              <a:buSzPts val="1600"/>
              <a:buChar char="○"/>
              <a:defRPr>
                <a:solidFill>
                  <a:schemeClr val="dk2"/>
                </a:solidFill>
              </a:defRPr>
            </a:lvl5pPr>
            <a:lvl6pPr marL="2743200" lvl="5" indent="-342900" algn="l" rtl="0">
              <a:lnSpc>
                <a:spcPct val="94000"/>
              </a:lnSpc>
              <a:spcBef>
                <a:spcPts val="500"/>
              </a:spcBef>
              <a:spcAft>
                <a:spcPts val="0"/>
              </a:spcAft>
              <a:buClr>
                <a:schemeClr val="dk2"/>
              </a:buClr>
              <a:buSzPts val="1800"/>
              <a:buChar char="■"/>
              <a:defRPr/>
            </a:lvl6pPr>
            <a:lvl7pPr marL="3200400" lvl="6" indent="-342900" algn="l" rtl="0">
              <a:lnSpc>
                <a:spcPct val="94000"/>
              </a:lnSpc>
              <a:spcBef>
                <a:spcPts val="500"/>
              </a:spcBef>
              <a:spcAft>
                <a:spcPts val="0"/>
              </a:spcAft>
              <a:buClr>
                <a:schemeClr val="dk2"/>
              </a:buClr>
              <a:buSzPts val="1800"/>
              <a:buChar char="●"/>
              <a:defRPr/>
            </a:lvl7pPr>
            <a:lvl8pPr marL="3657600" lvl="7" indent="-342900" algn="l" rtl="0">
              <a:lnSpc>
                <a:spcPct val="94000"/>
              </a:lnSpc>
              <a:spcBef>
                <a:spcPts val="500"/>
              </a:spcBef>
              <a:spcAft>
                <a:spcPts val="0"/>
              </a:spcAft>
              <a:buClr>
                <a:schemeClr val="dk2"/>
              </a:buClr>
              <a:buSzPts val="1800"/>
              <a:buChar char="○"/>
              <a:defRPr/>
            </a:lvl8pPr>
            <a:lvl9pPr marL="4114800" lvl="8" indent="-342900" algn="l" rtl="0">
              <a:lnSpc>
                <a:spcPct val="94000"/>
              </a:lnSpc>
              <a:spcBef>
                <a:spcPts val="500"/>
              </a:spcBef>
              <a:spcAft>
                <a:spcPts val="200"/>
              </a:spcAft>
              <a:buClr>
                <a:schemeClr val="dk2"/>
              </a:buClr>
              <a:buSzPts val="1800"/>
              <a:buChar char="■"/>
              <a:defRPr/>
            </a:lvl9pPr>
          </a:lstStyle>
          <a:p>
            <a:endParaRPr/>
          </a:p>
        </p:txBody>
      </p:sp>
      <p:sp>
        <p:nvSpPr>
          <p:cNvPr id="113" name="Google Shape;113;p23"/>
          <p:cNvSpPr txBox="1">
            <a:spLocks noGrp="1"/>
          </p:cNvSpPr>
          <p:nvPr>
            <p:ph type="body" idx="2"/>
          </p:nvPr>
        </p:nvSpPr>
        <p:spPr>
          <a:xfrm>
            <a:off x="6525403" y="2285999"/>
            <a:ext cx="4447800" cy="3581400"/>
          </a:xfrm>
          <a:prstGeom prst="rect">
            <a:avLst/>
          </a:prstGeom>
          <a:noFill/>
          <a:ln>
            <a:noFill/>
          </a:ln>
        </p:spPr>
        <p:txBody>
          <a:bodyPr spcFirstLastPara="1" wrap="square" lIns="91425" tIns="45700" rIns="91425" bIns="45700" anchor="t" anchorCtr="0"/>
          <a:lstStyle>
            <a:lvl1pPr marL="457200" lvl="0" indent="-355600" algn="l" rtl="0">
              <a:lnSpc>
                <a:spcPct val="94000"/>
              </a:lnSpc>
              <a:spcBef>
                <a:spcPts val="1000"/>
              </a:spcBef>
              <a:spcAft>
                <a:spcPts val="0"/>
              </a:spcAft>
              <a:buClr>
                <a:schemeClr val="dk2"/>
              </a:buClr>
              <a:buSzPts val="2000"/>
              <a:buChar char="●"/>
              <a:defRPr>
                <a:solidFill>
                  <a:schemeClr val="dk2"/>
                </a:solidFill>
              </a:defRPr>
            </a:lvl1pPr>
            <a:lvl2pPr marL="914400" lvl="1" indent="-355600" algn="l" rtl="0">
              <a:lnSpc>
                <a:spcPct val="94000"/>
              </a:lnSpc>
              <a:spcBef>
                <a:spcPts val="500"/>
              </a:spcBef>
              <a:spcAft>
                <a:spcPts val="0"/>
              </a:spcAft>
              <a:buClr>
                <a:schemeClr val="dk2"/>
              </a:buClr>
              <a:buSzPts val="2000"/>
              <a:buChar char="○"/>
              <a:defRPr>
                <a:solidFill>
                  <a:schemeClr val="dk2"/>
                </a:solidFill>
              </a:defRPr>
            </a:lvl2pPr>
            <a:lvl3pPr marL="1371600" lvl="2" indent="-342900" algn="l" rtl="0">
              <a:lnSpc>
                <a:spcPct val="94000"/>
              </a:lnSpc>
              <a:spcBef>
                <a:spcPts val="500"/>
              </a:spcBef>
              <a:spcAft>
                <a:spcPts val="0"/>
              </a:spcAft>
              <a:buClr>
                <a:schemeClr val="dk2"/>
              </a:buClr>
              <a:buSzPts val="1800"/>
              <a:buChar char="■"/>
              <a:defRPr>
                <a:solidFill>
                  <a:schemeClr val="dk2"/>
                </a:solidFill>
              </a:defRPr>
            </a:lvl3pPr>
            <a:lvl4pPr marL="1828800" lvl="3" indent="-342900" algn="l" rtl="0">
              <a:lnSpc>
                <a:spcPct val="94000"/>
              </a:lnSpc>
              <a:spcBef>
                <a:spcPts val="500"/>
              </a:spcBef>
              <a:spcAft>
                <a:spcPts val="0"/>
              </a:spcAft>
              <a:buClr>
                <a:schemeClr val="dk2"/>
              </a:buClr>
              <a:buSzPts val="1800"/>
              <a:buChar char="●"/>
              <a:defRPr>
                <a:solidFill>
                  <a:schemeClr val="dk2"/>
                </a:solidFill>
              </a:defRPr>
            </a:lvl4pPr>
            <a:lvl5pPr marL="2286000" lvl="4" indent="-330200" algn="l" rtl="0">
              <a:lnSpc>
                <a:spcPct val="94000"/>
              </a:lnSpc>
              <a:spcBef>
                <a:spcPts val="500"/>
              </a:spcBef>
              <a:spcAft>
                <a:spcPts val="0"/>
              </a:spcAft>
              <a:buClr>
                <a:schemeClr val="dk2"/>
              </a:buClr>
              <a:buSzPts val="1600"/>
              <a:buChar char="○"/>
              <a:defRPr>
                <a:solidFill>
                  <a:schemeClr val="dk2"/>
                </a:solidFill>
              </a:defRPr>
            </a:lvl5pPr>
            <a:lvl6pPr marL="2743200" lvl="5" indent="-342900" algn="l" rtl="0">
              <a:lnSpc>
                <a:spcPct val="94000"/>
              </a:lnSpc>
              <a:spcBef>
                <a:spcPts val="500"/>
              </a:spcBef>
              <a:spcAft>
                <a:spcPts val="0"/>
              </a:spcAft>
              <a:buClr>
                <a:schemeClr val="dk2"/>
              </a:buClr>
              <a:buSzPts val="1800"/>
              <a:buChar char="■"/>
              <a:defRPr/>
            </a:lvl6pPr>
            <a:lvl7pPr marL="3200400" lvl="6" indent="-342900" algn="l" rtl="0">
              <a:lnSpc>
                <a:spcPct val="94000"/>
              </a:lnSpc>
              <a:spcBef>
                <a:spcPts val="500"/>
              </a:spcBef>
              <a:spcAft>
                <a:spcPts val="0"/>
              </a:spcAft>
              <a:buClr>
                <a:schemeClr val="dk2"/>
              </a:buClr>
              <a:buSzPts val="1800"/>
              <a:buChar char="●"/>
              <a:defRPr/>
            </a:lvl7pPr>
            <a:lvl8pPr marL="3657600" lvl="7" indent="-342900" algn="l" rtl="0">
              <a:lnSpc>
                <a:spcPct val="94000"/>
              </a:lnSpc>
              <a:spcBef>
                <a:spcPts val="500"/>
              </a:spcBef>
              <a:spcAft>
                <a:spcPts val="0"/>
              </a:spcAft>
              <a:buClr>
                <a:schemeClr val="dk2"/>
              </a:buClr>
              <a:buSzPts val="1800"/>
              <a:buChar char="○"/>
              <a:defRPr/>
            </a:lvl8pPr>
            <a:lvl9pPr marL="4114800" lvl="8" indent="-342900" algn="l" rtl="0">
              <a:lnSpc>
                <a:spcPct val="94000"/>
              </a:lnSpc>
              <a:spcBef>
                <a:spcPts val="500"/>
              </a:spcBef>
              <a:spcAft>
                <a:spcPts val="200"/>
              </a:spcAft>
              <a:buClr>
                <a:schemeClr val="dk2"/>
              </a:buClr>
              <a:buSzPts val="1800"/>
              <a:buChar char="■"/>
              <a:defRPr/>
            </a:lvl9pPr>
          </a:lstStyle>
          <a:p>
            <a:endParaRPr/>
          </a:p>
        </p:txBody>
      </p:sp>
      <p:sp>
        <p:nvSpPr>
          <p:cNvPr id="114" name="Google Shape;114;p23"/>
          <p:cNvSpPr txBox="1">
            <a:spLocks noGrp="1"/>
          </p:cNvSpPr>
          <p:nvPr>
            <p:ph type="dt" idx="10"/>
          </p:nvPr>
        </p:nvSpPr>
        <p:spPr>
          <a:xfrm>
            <a:off x="1390650" y="6453386"/>
            <a:ext cx="1204500" cy="4047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5" name="Google Shape;115;p23"/>
          <p:cNvSpPr txBox="1">
            <a:spLocks noGrp="1"/>
          </p:cNvSpPr>
          <p:nvPr>
            <p:ph type="ftr" idx="11"/>
          </p:nvPr>
        </p:nvSpPr>
        <p:spPr>
          <a:xfrm>
            <a:off x="2893564" y="6453386"/>
            <a:ext cx="6280800" cy="4047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6" name="Google Shape;116;p23"/>
          <p:cNvSpPr txBox="1">
            <a:spLocks noGrp="1"/>
          </p:cNvSpPr>
          <p:nvPr>
            <p:ph type="sldNum" idx="12"/>
          </p:nvPr>
        </p:nvSpPr>
        <p:spPr>
          <a:xfrm>
            <a:off x="9472736" y="6453386"/>
            <a:ext cx="1596300" cy="4047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Title and body" type="tx">
  <p:cSld name="TITLE_AND_BODY">
    <p:spTree>
      <p:nvGrpSpPr>
        <p:cNvPr id="1" name="Shape 117"/>
        <p:cNvGrpSpPr/>
        <p:nvPr/>
      </p:nvGrpSpPr>
      <p:grpSpPr>
        <a:xfrm>
          <a:off x="0" y="0"/>
          <a:ext cx="0" cy="0"/>
          <a:chOff x="0" y="0"/>
          <a:chExt cx="0" cy="0"/>
        </a:xfrm>
      </p:grpSpPr>
      <p:sp>
        <p:nvSpPr>
          <p:cNvPr id="118" name="Google Shape;118;p2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lstStyle>
            <a:lvl1pPr lvl="0" algn="l" rtl="0">
              <a:lnSpc>
                <a:spcPct val="100000"/>
              </a:lnSpc>
              <a:spcBef>
                <a:spcPts val="0"/>
              </a:spcBef>
              <a:spcAft>
                <a:spcPts val="0"/>
              </a:spcAft>
              <a:buSzPts val="3700"/>
              <a:buNone/>
              <a:defRPr/>
            </a:lvl1pPr>
            <a:lvl2pPr lvl="1" algn="l" rtl="0">
              <a:lnSpc>
                <a:spcPct val="100000"/>
              </a:lnSpc>
              <a:spcBef>
                <a:spcPts val="0"/>
              </a:spcBef>
              <a:spcAft>
                <a:spcPts val="0"/>
              </a:spcAft>
              <a:buSzPts val="3700"/>
              <a:buNone/>
              <a:defRPr/>
            </a:lvl2pPr>
            <a:lvl3pPr lvl="2" algn="l" rtl="0">
              <a:lnSpc>
                <a:spcPct val="100000"/>
              </a:lnSpc>
              <a:spcBef>
                <a:spcPts val="0"/>
              </a:spcBef>
              <a:spcAft>
                <a:spcPts val="0"/>
              </a:spcAft>
              <a:buSzPts val="3700"/>
              <a:buNone/>
              <a:defRPr/>
            </a:lvl3pPr>
            <a:lvl4pPr lvl="3" algn="l" rtl="0">
              <a:lnSpc>
                <a:spcPct val="100000"/>
              </a:lnSpc>
              <a:spcBef>
                <a:spcPts val="0"/>
              </a:spcBef>
              <a:spcAft>
                <a:spcPts val="0"/>
              </a:spcAft>
              <a:buSzPts val="3700"/>
              <a:buNone/>
              <a:defRPr/>
            </a:lvl4pPr>
            <a:lvl5pPr lvl="4" algn="l" rtl="0">
              <a:lnSpc>
                <a:spcPct val="100000"/>
              </a:lnSpc>
              <a:spcBef>
                <a:spcPts val="0"/>
              </a:spcBef>
              <a:spcAft>
                <a:spcPts val="0"/>
              </a:spcAft>
              <a:buSzPts val="3700"/>
              <a:buNone/>
              <a:defRPr/>
            </a:lvl5pPr>
            <a:lvl6pPr lvl="5" algn="l" rtl="0">
              <a:lnSpc>
                <a:spcPct val="100000"/>
              </a:lnSpc>
              <a:spcBef>
                <a:spcPts val="0"/>
              </a:spcBef>
              <a:spcAft>
                <a:spcPts val="0"/>
              </a:spcAft>
              <a:buSzPts val="3700"/>
              <a:buNone/>
              <a:defRPr/>
            </a:lvl6pPr>
            <a:lvl7pPr lvl="6" algn="l" rtl="0">
              <a:lnSpc>
                <a:spcPct val="100000"/>
              </a:lnSpc>
              <a:spcBef>
                <a:spcPts val="0"/>
              </a:spcBef>
              <a:spcAft>
                <a:spcPts val="0"/>
              </a:spcAft>
              <a:buSzPts val="3700"/>
              <a:buNone/>
              <a:defRPr/>
            </a:lvl7pPr>
            <a:lvl8pPr lvl="7" algn="l" rtl="0">
              <a:lnSpc>
                <a:spcPct val="100000"/>
              </a:lnSpc>
              <a:spcBef>
                <a:spcPts val="0"/>
              </a:spcBef>
              <a:spcAft>
                <a:spcPts val="0"/>
              </a:spcAft>
              <a:buSzPts val="3700"/>
              <a:buNone/>
              <a:defRPr/>
            </a:lvl8pPr>
            <a:lvl9pPr lvl="8" algn="l" rtl="0">
              <a:lnSpc>
                <a:spcPct val="100000"/>
              </a:lnSpc>
              <a:spcBef>
                <a:spcPts val="0"/>
              </a:spcBef>
              <a:spcAft>
                <a:spcPts val="0"/>
              </a:spcAft>
              <a:buSzPts val="3700"/>
              <a:buNone/>
              <a:defRPr/>
            </a:lvl9pPr>
          </a:lstStyle>
          <a:p>
            <a:endParaRPr/>
          </a:p>
        </p:txBody>
      </p:sp>
      <p:sp>
        <p:nvSpPr>
          <p:cNvPr id="119" name="Google Shape;119;p24"/>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lstStyle>
            <a:lvl1pPr marL="457200" lvl="0" indent="-381000" algn="l" rtl="0">
              <a:lnSpc>
                <a:spcPct val="115000"/>
              </a:lnSpc>
              <a:spcBef>
                <a:spcPts val="0"/>
              </a:spcBef>
              <a:spcAft>
                <a:spcPts val="0"/>
              </a:spcAft>
              <a:buSzPts val="2400"/>
              <a:buChar char="●"/>
              <a:defRPr/>
            </a:lvl1pPr>
            <a:lvl2pPr marL="914400" lvl="1" indent="-349250" algn="l" rtl="0">
              <a:lnSpc>
                <a:spcPct val="115000"/>
              </a:lnSpc>
              <a:spcBef>
                <a:spcPts val="2100"/>
              </a:spcBef>
              <a:spcAft>
                <a:spcPts val="0"/>
              </a:spcAft>
              <a:buSzPts val="1900"/>
              <a:buChar char="○"/>
              <a:defRPr/>
            </a:lvl2pPr>
            <a:lvl3pPr marL="1371600" lvl="2" indent="-349250" algn="l" rtl="0">
              <a:lnSpc>
                <a:spcPct val="115000"/>
              </a:lnSpc>
              <a:spcBef>
                <a:spcPts val="2100"/>
              </a:spcBef>
              <a:spcAft>
                <a:spcPts val="0"/>
              </a:spcAft>
              <a:buSzPts val="1900"/>
              <a:buChar char="■"/>
              <a:defRPr/>
            </a:lvl3pPr>
            <a:lvl4pPr marL="1828800" lvl="3" indent="-349250" algn="l" rtl="0">
              <a:lnSpc>
                <a:spcPct val="115000"/>
              </a:lnSpc>
              <a:spcBef>
                <a:spcPts val="2100"/>
              </a:spcBef>
              <a:spcAft>
                <a:spcPts val="0"/>
              </a:spcAft>
              <a:buSzPts val="1900"/>
              <a:buChar char="●"/>
              <a:defRPr/>
            </a:lvl4pPr>
            <a:lvl5pPr marL="2286000" lvl="4" indent="-349250" algn="l" rtl="0">
              <a:lnSpc>
                <a:spcPct val="115000"/>
              </a:lnSpc>
              <a:spcBef>
                <a:spcPts val="2100"/>
              </a:spcBef>
              <a:spcAft>
                <a:spcPts val="0"/>
              </a:spcAft>
              <a:buSzPts val="1900"/>
              <a:buChar char="○"/>
              <a:defRPr/>
            </a:lvl5pPr>
            <a:lvl6pPr marL="2743200" lvl="5" indent="-349250" algn="l" rtl="0">
              <a:lnSpc>
                <a:spcPct val="115000"/>
              </a:lnSpc>
              <a:spcBef>
                <a:spcPts val="2100"/>
              </a:spcBef>
              <a:spcAft>
                <a:spcPts val="0"/>
              </a:spcAft>
              <a:buSzPts val="1900"/>
              <a:buChar char="■"/>
              <a:defRPr/>
            </a:lvl6pPr>
            <a:lvl7pPr marL="3200400" lvl="6" indent="-349250" algn="l" rtl="0">
              <a:lnSpc>
                <a:spcPct val="115000"/>
              </a:lnSpc>
              <a:spcBef>
                <a:spcPts val="2100"/>
              </a:spcBef>
              <a:spcAft>
                <a:spcPts val="0"/>
              </a:spcAft>
              <a:buSzPts val="1900"/>
              <a:buChar char="●"/>
              <a:defRPr/>
            </a:lvl7pPr>
            <a:lvl8pPr marL="3657600" lvl="7" indent="-349250" algn="l" rtl="0">
              <a:lnSpc>
                <a:spcPct val="115000"/>
              </a:lnSpc>
              <a:spcBef>
                <a:spcPts val="2100"/>
              </a:spcBef>
              <a:spcAft>
                <a:spcPts val="0"/>
              </a:spcAft>
              <a:buSzPts val="1900"/>
              <a:buChar char="○"/>
              <a:defRPr/>
            </a:lvl8pPr>
            <a:lvl9pPr marL="4114800" lvl="8" indent="-349250" algn="l" rtl="0">
              <a:lnSpc>
                <a:spcPct val="115000"/>
              </a:lnSpc>
              <a:spcBef>
                <a:spcPts val="2100"/>
              </a:spcBef>
              <a:spcAft>
                <a:spcPts val="2100"/>
              </a:spcAft>
              <a:buSzPts val="1900"/>
              <a:buChar char="■"/>
              <a:defRPr/>
            </a:lvl9pPr>
          </a:lstStyle>
          <a:p>
            <a:endParaRPr/>
          </a:p>
        </p:txBody>
      </p:sp>
      <p:sp>
        <p:nvSpPr>
          <p:cNvPr id="120" name="Google Shape;120;p2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121"/>
        <p:cNvGrpSpPr/>
        <p:nvPr/>
      </p:nvGrpSpPr>
      <p:grpSpPr>
        <a:xfrm>
          <a:off x="0" y="0"/>
          <a:ext cx="0" cy="0"/>
          <a:chOff x="0" y="0"/>
          <a:chExt cx="0" cy="0"/>
        </a:xfrm>
      </p:grpSpPr>
      <p:sp>
        <p:nvSpPr>
          <p:cNvPr id="122" name="Google Shape;122;p25"/>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lstStyle>
            <a:lvl1pPr lvl="0" algn="ctr" rtl="0">
              <a:lnSpc>
                <a:spcPct val="100000"/>
              </a:lnSpc>
              <a:spcBef>
                <a:spcPts val="0"/>
              </a:spcBef>
              <a:spcAft>
                <a:spcPts val="0"/>
              </a:spcAft>
              <a:buSzPts val="4800"/>
              <a:buNone/>
              <a:defRPr sz="4800"/>
            </a:lvl1pPr>
            <a:lvl2pPr lvl="1" algn="ctr" rtl="0">
              <a:lnSpc>
                <a:spcPct val="100000"/>
              </a:lnSpc>
              <a:spcBef>
                <a:spcPts val="0"/>
              </a:spcBef>
              <a:spcAft>
                <a:spcPts val="0"/>
              </a:spcAft>
              <a:buSzPts val="4800"/>
              <a:buNone/>
              <a:defRPr sz="4800"/>
            </a:lvl2pPr>
            <a:lvl3pPr lvl="2" algn="ctr" rtl="0">
              <a:lnSpc>
                <a:spcPct val="100000"/>
              </a:lnSpc>
              <a:spcBef>
                <a:spcPts val="0"/>
              </a:spcBef>
              <a:spcAft>
                <a:spcPts val="0"/>
              </a:spcAft>
              <a:buSzPts val="4800"/>
              <a:buNone/>
              <a:defRPr sz="4800"/>
            </a:lvl3pPr>
            <a:lvl4pPr lvl="3" algn="ctr" rtl="0">
              <a:lnSpc>
                <a:spcPct val="100000"/>
              </a:lnSpc>
              <a:spcBef>
                <a:spcPts val="0"/>
              </a:spcBef>
              <a:spcAft>
                <a:spcPts val="0"/>
              </a:spcAft>
              <a:buSzPts val="4800"/>
              <a:buNone/>
              <a:defRPr sz="4800"/>
            </a:lvl4pPr>
            <a:lvl5pPr lvl="4" algn="ctr" rtl="0">
              <a:lnSpc>
                <a:spcPct val="100000"/>
              </a:lnSpc>
              <a:spcBef>
                <a:spcPts val="0"/>
              </a:spcBef>
              <a:spcAft>
                <a:spcPts val="0"/>
              </a:spcAft>
              <a:buSzPts val="4800"/>
              <a:buNone/>
              <a:defRPr sz="4800"/>
            </a:lvl5pPr>
            <a:lvl6pPr lvl="5" algn="ctr" rtl="0">
              <a:lnSpc>
                <a:spcPct val="100000"/>
              </a:lnSpc>
              <a:spcBef>
                <a:spcPts val="0"/>
              </a:spcBef>
              <a:spcAft>
                <a:spcPts val="0"/>
              </a:spcAft>
              <a:buSzPts val="4800"/>
              <a:buNone/>
              <a:defRPr sz="4800"/>
            </a:lvl6pPr>
            <a:lvl7pPr lvl="6" algn="ctr" rtl="0">
              <a:lnSpc>
                <a:spcPct val="100000"/>
              </a:lnSpc>
              <a:spcBef>
                <a:spcPts val="0"/>
              </a:spcBef>
              <a:spcAft>
                <a:spcPts val="0"/>
              </a:spcAft>
              <a:buSzPts val="4800"/>
              <a:buNone/>
              <a:defRPr sz="4800"/>
            </a:lvl7pPr>
            <a:lvl8pPr lvl="7" algn="ctr" rtl="0">
              <a:lnSpc>
                <a:spcPct val="100000"/>
              </a:lnSpc>
              <a:spcBef>
                <a:spcPts val="0"/>
              </a:spcBef>
              <a:spcAft>
                <a:spcPts val="0"/>
              </a:spcAft>
              <a:buSzPts val="4800"/>
              <a:buNone/>
              <a:defRPr sz="4800"/>
            </a:lvl8pPr>
            <a:lvl9pPr lvl="8" algn="ctr" rtl="0">
              <a:lnSpc>
                <a:spcPct val="100000"/>
              </a:lnSpc>
              <a:spcBef>
                <a:spcPts val="0"/>
              </a:spcBef>
              <a:spcAft>
                <a:spcPts val="0"/>
              </a:spcAft>
              <a:buSzPts val="4800"/>
              <a:buNone/>
              <a:defRPr sz="4800"/>
            </a:lvl9pPr>
          </a:lstStyle>
          <a:p>
            <a:endParaRPr/>
          </a:p>
        </p:txBody>
      </p:sp>
      <p:sp>
        <p:nvSpPr>
          <p:cNvPr id="123" name="Google Shape;123;p2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124"/>
        <p:cNvGrpSpPr/>
        <p:nvPr/>
      </p:nvGrpSpPr>
      <p:grpSpPr>
        <a:xfrm>
          <a:off x="0" y="0"/>
          <a:ext cx="0" cy="0"/>
          <a:chOff x="0" y="0"/>
          <a:chExt cx="0" cy="0"/>
        </a:xfrm>
      </p:grpSpPr>
      <p:sp>
        <p:nvSpPr>
          <p:cNvPr id="125" name="Google Shape;125;p26"/>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lstStyle>
            <a:lvl1pPr lvl="0" algn="l" rtl="0">
              <a:lnSpc>
                <a:spcPct val="100000"/>
              </a:lnSpc>
              <a:spcBef>
                <a:spcPts val="0"/>
              </a:spcBef>
              <a:spcAft>
                <a:spcPts val="0"/>
              </a:spcAft>
              <a:buSzPts val="3700"/>
              <a:buNone/>
              <a:defRPr/>
            </a:lvl1pPr>
            <a:lvl2pPr lvl="1" algn="l" rtl="0">
              <a:lnSpc>
                <a:spcPct val="100000"/>
              </a:lnSpc>
              <a:spcBef>
                <a:spcPts val="0"/>
              </a:spcBef>
              <a:spcAft>
                <a:spcPts val="0"/>
              </a:spcAft>
              <a:buSzPts val="3700"/>
              <a:buNone/>
              <a:defRPr/>
            </a:lvl2pPr>
            <a:lvl3pPr lvl="2" algn="l" rtl="0">
              <a:lnSpc>
                <a:spcPct val="100000"/>
              </a:lnSpc>
              <a:spcBef>
                <a:spcPts val="0"/>
              </a:spcBef>
              <a:spcAft>
                <a:spcPts val="0"/>
              </a:spcAft>
              <a:buSzPts val="3700"/>
              <a:buNone/>
              <a:defRPr/>
            </a:lvl3pPr>
            <a:lvl4pPr lvl="3" algn="l" rtl="0">
              <a:lnSpc>
                <a:spcPct val="100000"/>
              </a:lnSpc>
              <a:spcBef>
                <a:spcPts val="0"/>
              </a:spcBef>
              <a:spcAft>
                <a:spcPts val="0"/>
              </a:spcAft>
              <a:buSzPts val="3700"/>
              <a:buNone/>
              <a:defRPr/>
            </a:lvl4pPr>
            <a:lvl5pPr lvl="4" algn="l" rtl="0">
              <a:lnSpc>
                <a:spcPct val="100000"/>
              </a:lnSpc>
              <a:spcBef>
                <a:spcPts val="0"/>
              </a:spcBef>
              <a:spcAft>
                <a:spcPts val="0"/>
              </a:spcAft>
              <a:buSzPts val="3700"/>
              <a:buNone/>
              <a:defRPr/>
            </a:lvl5pPr>
            <a:lvl6pPr lvl="5" algn="l" rtl="0">
              <a:lnSpc>
                <a:spcPct val="100000"/>
              </a:lnSpc>
              <a:spcBef>
                <a:spcPts val="0"/>
              </a:spcBef>
              <a:spcAft>
                <a:spcPts val="0"/>
              </a:spcAft>
              <a:buSzPts val="3700"/>
              <a:buNone/>
              <a:defRPr/>
            </a:lvl6pPr>
            <a:lvl7pPr lvl="6" algn="l" rtl="0">
              <a:lnSpc>
                <a:spcPct val="100000"/>
              </a:lnSpc>
              <a:spcBef>
                <a:spcPts val="0"/>
              </a:spcBef>
              <a:spcAft>
                <a:spcPts val="0"/>
              </a:spcAft>
              <a:buSzPts val="3700"/>
              <a:buNone/>
              <a:defRPr/>
            </a:lvl7pPr>
            <a:lvl8pPr lvl="7" algn="l" rtl="0">
              <a:lnSpc>
                <a:spcPct val="100000"/>
              </a:lnSpc>
              <a:spcBef>
                <a:spcPts val="0"/>
              </a:spcBef>
              <a:spcAft>
                <a:spcPts val="0"/>
              </a:spcAft>
              <a:buSzPts val="3700"/>
              <a:buNone/>
              <a:defRPr/>
            </a:lvl8pPr>
            <a:lvl9pPr lvl="8" algn="l" rtl="0">
              <a:lnSpc>
                <a:spcPct val="100000"/>
              </a:lnSpc>
              <a:spcBef>
                <a:spcPts val="0"/>
              </a:spcBef>
              <a:spcAft>
                <a:spcPts val="0"/>
              </a:spcAft>
              <a:buSzPts val="3700"/>
              <a:buNone/>
              <a:defRPr/>
            </a:lvl9pPr>
          </a:lstStyle>
          <a:p>
            <a:endParaRPr/>
          </a:p>
        </p:txBody>
      </p:sp>
      <p:sp>
        <p:nvSpPr>
          <p:cNvPr id="126" name="Google Shape;126;p26"/>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One column text">
  <p:cSld name="ONE_COLUMN_TEXT">
    <p:spTree>
      <p:nvGrpSpPr>
        <p:cNvPr id="1" name="Shape 127"/>
        <p:cNvGrpSpPr/>
        <p:nvPr/>
      </p:nvGrpSpPr>
      <p:grpSpPr>
        <a:xfrm>
          <a:off x="0" y="0"/>
          <a:ext cx="0" cy="0"/>
          <a:chOff x="0" y="0"/>
          <a:chExt cx="0" cy="0"/>
        </a:xfrm>
      </p:grpSpPr>
      <p:sp>
        <p:nvSpPr>
          <p:cNvPr id="128" name="Google Shape;128;p27"/>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lstStyle>
            <a:lvl1pPr lvl="0" algn="l" rtl="0">
              <a:lnSpc>
                <a:spcPct val="100000"/>
              </a:lnSpc>
              <a:spcBef>
                <a:spcPts val="0"/>
              </a:spcBef>
              <a:spcAft>
                <a:spcPts val="0"/>
              </a:spcAft>
              <a:buSzPts val="3200"/>
              <a:buNone/>
              <a:defRPr sz="3200"/>
            </a:lvl1pPr>
            <a:lvl2pPr lvl="1" algn="l" rtl="0">
              <a:lnSpc>
                <a:spcPct val="100000"/>
              </a:lnSpc>
              <a:spcBef>
                <a:spcPts val="0"/>
              </a:spcBef>
              <a:spcAft>
                <a:spcPts val="0"/>
              </a:spcAft>
              <a:buSzPts val="3200"/>
              <a:buNone/>
              <a:defRPr sz="3200"/>
            </a:lvl2pPr>
            <a:lvl3pPr lvl="2" algn="l" rtl="0">
              <a:lnSpc>
                <a:spcPct val="100000"/>
              </a:lnSpc>
              <a:spcBef>
                <a:spcPts val="0"/>
              </a:spcBef>
              <a:spcAft>
                <a:spcPts val="0"/>
              </a:spcAft>
              <a:buSzPts val="3200"/>
              <a:buNone/>
              <a:defRPr sz="3200"/>
            </a:lvl3pPr>
            <a:lvl4pPr lvl="3" algn="l" rtl="0">
              <a:lnSpc>
                <a:spcPct val="100000"/>
              </a:lnSpc>
              <a:spcBef>
                <a:spcPts val="0"/>
              </a:spcBef>
              <a:spcAft>
                <a:spcPts val="0"/>
              </a:spcAft>
              <a:buSzPts val="3200"/>
              <a:buNone/>
              <a:defRPr sz="3200"/>
            </a:lvl4pPr>
            <a:lvl5pPr lvl="4" algn="l" rtl="0">
              <a:lnSpc>
                <a:spcPct val="100000"/>
              </a:lnSpc>
              <a:spcBef>
                <a:spcPts val="0"/>
              </a:spcBef>
              <a:spcAft>
                <a:spcPts val="0"/>
              </a:spcAft>
              <a:buSzPts val="3200"/>
              <a:buNone/>
              <a:defRPr sz="3200"/>
            </a:lvl5pPr>
            <a:lvl6pPr lvl="5" algn="l" rtl="0">
              <a:lnSpc>
                <a:spcPct val="100000"/>
              </a:lnSpc>
              <a:spcBef>
                <a:spcPts val="0"/>
              </a:spcBef>
              <a:spcAft>
                <a:spcPts val="0"/>
              </a:spcAft>
              <a:buSzPts val="3200"/>
              <a:buNone/>
              <a:defRPr sz="3200"/>
            </a:lvl6pPr>
            <a:lvl7pPr lvl="6" algn="l" rtl="0">
              <a:lnSpc>
                <a:spcPct val="100000"/>
              </a:lnSpc>
              <a:spcBef>
                <a:spcPts val="0"/>
              </a:spcBef>
              <a:spcAft>
                <a:spcPts val="0"/>
              </a:spcAft>
              <a:buSzPts val="3200"/>
              <a:buNone/>
              <a:defRPr sz="3200"/>
            </a:lvl7pPr>
            <a:lvl8pPr lvl="7" algn="l" rtl="0">
              <a:lnSpc>
                <a:spcPct val="100000"/>
              </a:lnSpc>
              <a:spcBef>
                <a:spcPts val="0"/>
              </a:spcBef>
              <a:spcAft>
                <a:spcPts val="0"/>
              </a:spcAft>
              <a:buSzPts val="3200"/>
              <a:buNone/>
              <a:defRPr sz="3200"/>
            </a:lvl8pPr>
            <a:lvl9pPr lvl="8" algn="l" rtl="0">
              <a:lnSpc>
                <a:spcPct val="100000"/>
              </a:lnSpc>
              <a:spcBef>
                <a:spcPts val="0"/>
              </a:spcBef>
              <a:spcAft>
                <a:spcPts val="0"/>
              </a:spcAft>
              <a:buSzPts val="3200"/>
              <a:buNone/>
              <a:defRPr sz="3200"/>
            </a:lvl9pPr>
          </a:lstStyle>
          <a:p>
            <a:endParaRPr/>
          </a:p>
        </p:txBody>
      </p:sp>
      <p:sp>
        <p:nvSpPr>
          <p:cNvPr id="129" name="Google Shape;129;p27"/>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lstStyle>
            <a:lvl1pPr marL="457200" lvl="0" indent="-330200" algn="l" rtl="0">
              <a:lnSpc>
                <a:spcPct val="115000"/>
              </a:lnSpc>
              <a:spcBef>
                <a:spcPts val="0"/>
              </a:spcBef>
              <a:spcAft>
                <a:spcPts val="0"/>
              </a:spcAft>
              <a:buSzPts val="1600"/>
              <a:buChar char="●"/>
              <a:defRPr sz="1600"/>
            </a:lvl1pPr>
            <a:lvl2pPr marL="914400" lvl="1" indent="-330200" algn="l" rtl="0">
              <a:lnSpc>
                <a:spcPct val="115000"/>
              </a:lnSpc>
              <a:spcBef>
                <a:spcPts val="2100"/>
              </a:spcBef>
              <a:spcAft>
                <a:spcPts val="0"/>
              </a:spcAft>
              <a:buSzPts val="1600"/>
              <a:buChar char="○"/>
              <a:defRPr sz="1600"/>
            </a:lvl2pPr>
            <a:lvl3pPr marL="1371600" lvl="2" indent="-330200" algn="l" rtl="0">
              <a:lnSpc>
                <a:spcPct val="115000"/>
              </a:lnSpc>
              <a:spcBef>
                <a:spcPts val="2100"/>
              </a:spcBef>
              <a:spcAft>
                <a:spcPts val="0"/>
              </a:spcAft>
              <a:buSzPts val="1600"/>
              <a:buChar char="■"/>
              <a:defRPr sz="1600"/>
            </a:lvl3pPr>
            <a:lvl4pPr marL="1828800" lvl="3" indent="-330200" algn="l" rtl="0">
              <a:lnSpc>
                <a:spcPct val="115000"/>
              </a:lnSpc>
              <a:spcBef>
                <a:spcPts val="2100"/>
              </a:spcBef>
              <a:spcAft>
                <a:spcPts val="0"/>
              </a:spcAft>
              <a:buSzPts val="1600"/>
              <a:buChar char="●"/>
              <a:defRPr sz="1600"/>
            </a:lvl4pPr>
            <a:lvl5pPr marL="2286000" lvl="4" indent="-330200" algn="l" rtl="0">
              <a:lnSpc>
                <a:spcPct val="115000"/>
              </a:lnSpc>
              <a:spcBef>
                <a:spcPts val="2100"/>
              </a:spcBef>
              <a:spcAft>
                <a:spcPts val="0"/>
              </a:spcAft>
              <a:buSzPts val="1600"/>
              <a:buChar char="○"/>
              <a:defRPr sz="1600"/>
            </a:lvl5pPr>
            <a:lvl6pPr marL="2743200" lvl="5" indent="-330200" algn="l" rtl="0">
              <a:lnSpc>
                <a:spcPct val="115000"/>
              </a:lnSpc>
              <a:spcBef>
                <a:spcPts val="2100"/>
              </a:spcBef>
              <a:spcAft>
                <a:spcPts val="0"/>
              </a:spcAft>
              <a:buSzPts val="1600"/>
              <a:buChar char="■"/>
              <a:defRPr sz="1600"/>
            </a:lvl6pPr>
            <a:lvl7pPr marL="3200400" lvl="6" indent="-330200" algn="l" rtl="0">
              <a:lnSpc>
                <a:spcPct val="115000"/>
              </a:lnSpc>
              <a:spcBef>
                <a:spcPts val="2100"/>
              </a:spcBef>
              <a:spcAft>
                <a:spcPts val="0"/>
              </a:spcAft>
              <a:buSzPts val="1600"/>
              <a:buChar char="●"/>
              <a:defRPr sz="1600"/>
            </a:lvl7pPr>
            <a:lvl8pPr marL="3657600" lvl="7" indent="-330200" algn="l" rtl="0">
              <a:lnSpc>
                <a:spcPct val="115000"/>
              </a:lnSpc>
              <a:spcBef>
                <a:spcPts val="2100"/>
              </a:spcBef>
              <a:spcAft>
                <a:spcPts val="0"/>
              </a:spcAft>
              <a:buSzPts val="1600"/>
              <a:buChar char="○"/>
              <a:defRPr sz="1600"/>
            </a:lvl8pPr>
            <a:lvl9pPr marL="4114800" lvl="8" indent="-330200" algn="l" rtl="0">
              <a:lnSpc>
                <a:spcPct val="115000"/>
              </a:lnSpc>
              <a:spcBef>
                <a:spcPts val="2100"/>
              </a:spcBef>
              <a:spcAft>
                <a:spcPts val="2100"/>
              </a:spcAft>
              <a:buSzPts val="1600"/>
              <a:buChar char="■"/>
              <a:defRPr sz="1600"/>
            </a:lvl9pPr>
          </a:lstStyle>
          <a:p>
            <a:endParaRPr/>
          </a:p>
        </p:txBody>
      </p:sp>
      <p:sp>
        <p:nvSpPr>
          <p:cNvPr id="130" name="Google Shape;130;p2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Main point">
  <p:cSld name="MAIN_POINT">
    <p:spTree>
      <p:nvGrpSpPr>
        <p:cNvPr id="1" name="Shape 131"/>
        <p:cNvGrpSpPr/>
        <p:nvPr/>
      </p:nvGrpSpPr>
      <p:grpSpPr>
        <a:xfrm>
          <a:off x="0" y="0"/>
          <a:ext cx="0" cy="0"/>
          <a:chOff x="0" y="0"/>
          <a:chExt cx="0" cy="0"/>
        </a:xfrm>
      </p:grpSpPr>
      <p:sp>
        <p:nvSpPr>
          <p:cNvPr id="132" name="Google Shape;132;p28"/>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lstStyle>
            <a:lvl1pPr lvl="0" algn="l" rtl="0">
              <a:lnSpc>
                <a:spcPct val="100000"/>
              </a:lnSpc>
              <a:spcBef>
                <a:spcPts val="0"/>
              </a:spcBef>
              <a:spcAft>
                <a:spcPts val="0"/>
              </a:spcAft>
              <a:buSzPts val="6400"/>
              <a:buNone/>
              <a:defRPr sz="6400"/>
            </a:lvl1pPr>
            <a:lvl2pPr lvl="1" algn="l" rtl="0">
              <a:lnSpc>
                <a:spcPct val="100000"/>
              </a:lnSpc>
              <a:spcBef>
                <a:spcPts val="0"/>
              </a:spcBef>
              <a:spcAft>
                <a:spcPts val="0"/>
              </a:spcAft>
              <a:buSzPts val="6400"/>
              <a:buNone/>
              <a:defRPr sz="6400"/>
            </a:lvl2pPr>
            <a:lvl3pPr lvl="2" algn="l" rtl="0">
              <a:lnSpc>
                <a:spcPct val="100000"/>
              </a:lnSpc>
              <a:spcBef>
                <a:spcPts val="0"/>
              </a:spcBef>
              <a:spcAft>
                <a:spcPts val="0"/>
              </a:spcAft>
              <a:buSzPts val="6400"/>
              <a:buNone/>
              <a:defRPr sz="6400"/>
            </a:lvl3pPr>
            <a:lvl4pPr lvl="3" algn="l" rtl="0">
              <a:lnSpc>
                <a:spcPct val="100000"/>
              </a:lnSpc>
              <a:spcBef>
                <a:spcPts val="0"/>
              </a:spcBef>
              <a:spcAft>
                <a:spcPts val="0"/>
              </a:spcAft>
              <a:buSzPts val="6400"/>
              <a:buNone/>
              <a:defRPr sz="6400"/>
            </a:lvl4pPr>
            <a:lvl5pPr lvl="4" algn="l" rtl="0">
              <a:lnSpc>
                <a:spcPct val="100000"/>
              </a:lnSpc>
              <a:spcBef>
                <a:spcPts val="0"/>
              </a:spcBef>
              <a:spcAft>
                <a:spcPts val="0"/>
              </a:spcAft>
              <a:buSzPts val="6400"/>
              <a:buNone/>
              <a:defRPr sz="6400"/>
            </a:lvl5pPr>
            <a:lvl6pPr lvl="5" algn="l" rtl="0">
              <a:lnSpc>
                <a:spcPct val="100000"/>
              </a:lnSpc>
              <a:spcBef>
                <a:spcPts val="0"/>
              </a:spcBef>
              <a:spcAft>
                <a:spcPts val="0"/>
              </a:spcAft>
              <a:buSzPts val="6400"/>
              <a:buNone/>
              <a:defRPr sz="6400"/>
            </a:lvl6pPr>
            <a:lvl7pPr lvl="6" algn="l" rtl="0">
              <a:lnSpc>
                <a:spcPct val="100000"/>
              </a:lnSpc>
              <a:spcBef>
                <a:spcPts val="0"/>
              </a:spcBef>
              <a:spcAft>
                <a:spcPts val="0"/>
              </a:spcAft>
              <a:buSzPts val="6400"/>
              <a:buNone/>
              <a:defRPr sz="6400"/>
            </a:lvl7pPr>
            <a:lvl8pPr lvl="7" algn="l" rtl="0">
              <a:lnSpc>
                <a:spcPct val="100000"/>
              </a:lnSpc>
              <a:spcBef>
                <a:spcPts val="0"/>
              </a:spcBef>
              <a:spcAft>
                <a:spcPts val="0"/>
              </a:spcAft>
              <a:buSzPts val="6400"/>
              <a:buNone/>
              <a:defRPr sz="6400"/>
            </a:lvl8pPr>
            <a:lvl9pPr lvl="8" algn="l" rtl="0">
              <a:lnSpc>
                <a:spcPct val="100000"/>
              </a:lnSpc>
              <a:spcBef>
                <a:spcPts val="0"/>
              </a:spcBef>
              <a:spcAft>
                <a:spcPts val="0"/>
              </a:spcAft>
              <a:buSzPts val="6400"/>
              <a:buNone/>
              <a:defRPr sz="6400"/>
            </a:lvl9pPr>
          </a:lstStyle>
          <a:p>
            <a:endParaRPr/>
          </a:p>
        </p:txBody>
      </p:sp>
      <p:sp>
        <p:nvSpPr>
          <p:cNvPr id="133" name="Google Shape;133;p2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_TITLE_AND_DESCRIPTION">
    <p:spTree>
      <p:nvGrpSpPr>
        <p:cNvPr id="1" name="Shape 134"/>
        <p:cNvGrpSpPr/>
        <p:nvPr/>
      </p:nvGrpSpPr>
      <p:grpSpPr>
        <a:xfrm>
          <a:off x="0" y="0"/>
          <a:ext cx="0" cy="0"/>
          <a:chOff x="0" y="0"/>
          <a:chExt cx="0" cy="0"/>
        </a:xfrm>
      </p:grpSpPr>
      <p:sp>
        <p:nvSpPr>
          <p:cNvPr id="135" name="Google Shape;135;p2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29"/>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lstStyle>
            <a:lvl1pPr lvl="0" algn="ctr" rtl="0">
              <a:lnSpc>
                <a:spcPct val="100000"/>
              </a:lnSpc>
              <a:spcBef>
                <a:spcPts val="0"/>
              </a:spcBef>
              <a:spcAft>
                <a:spcPts val="0"/>
              </a:spcAft>
              <a:buSzPts val="5600"/>
              <a:buNone/>
              <a:defRPr sz="5600"/>
            </a:lvl1pPr>
            <a:lvl2pPr lvl="1" algn="ctr" rtl="0">
              <a:lnSpc>
                <a:spcPct val="100000"/>
              </a:lnSpc>
              <a:spcBef>
                <a:spcPts val="0"/>
              </a:spcBef>
              <a:spcAft>
                <a:spcPts val="0"/>
              </a:spcAft>
              <a:buSzPts val="5600"/>
              <a:buNone/>
              <a:defRPr sz="5600"/>
            </a:lvl2pPr>
            <a:lvl3pPr lvl="2" algn="ctr" rtl="0">
              <a:lnSpc>
                <a:spcPct val="100000"/>
              </a:lnSpc>
              <a:spcBef>
                <a:spcPts val="0"/>
              </a:spcBef>
              <a:spcAft>
                <a:spcPts val="0"/>
              </a:spcAft>
              <a:buSzPts val="5600"/>
              <a:buNone/>
              <a:defRPr sz="5600"/>
            </a:lvl3pPr>
            <a:lvl4pPr lvl="3" algn="ctr" rtl="0">
              <a:lnSpc>
                <a:spcPct val="100000"/>
              </a:lnSpc>
              <a:spcBef>
                <a:spcPts val="0"/>
              </a:spcBef>
              <a:spcAft>
                <a:spcPts val="0"/>
              </a:spcAft>
              <a:buSzPts val="5600"/>
              <a:buNone/>
              <a:defRPr sz="5600"/>
            </a:lvl4pPr>
            <a:lvl5pPr lvl="4" algn="ctr" rtl="0">
              <a:lnSpc>
                <a:spcPct val="100000"/>
              </a:lnSpc>
              <a:spcBef>
                <a:spcPts val="0"/>
              </a:spcBef>
              <a:spcAft>
                <a:spcPts val="0"/>
              </a:spcAft>
              <a:buSzPts val="5600"/>
              <a:buNone/>
              <a:defRPr sz="5600"/>
            </a:lvl5pPr>
            <a:lvl6pPr lvl="5" algn="ctr" rtl="0">
              <a:lnSpc>
                <a:spcPct val="100000"/>
              </a:lnSpc>
              <a:spcBef>
                <a:spcPts val="0"/>
              </a:spcBef>
              <a:spcAft>
                <a:spcPts val="0"/>
              </a:spcAft>
              <a:buSzPts val="5600"/>
              <a:buNone/>
              <a:defRPr sz="5600"/>
            </a:lvl6pPr>
            <a:lvl7pPr lvl="6" algn="ctr" rtl="0">
              <a:lnSpc>
                <a:spcPct val="100000"/>
              </a:lnSpc>
              <a:spcBef>
                <a:spcPts val="0"/>
              </a:spcBef>
              <a:spcAft>
                <a:spcPts val="0"/>
              </a:spcAft>
              <a:buSzPts val="5600"/>
              <a:buNone/>
              <a:defRPr sz="5600"/>
            </a:lvl7pPr>
            <a:lvl8pPr lvl="7" algn="ctr" rtl="0">
              <a:lnSpc>
                <a:spcPct val="100000"/>
              </a:lnSpc>
              <a:spcBef>
                <a:spcPts val="0"/>
              </a:spcBef>
              <a:spcAft>
                <a:spcPts val="0"/>
              </a:spcAft>
              <a:buSzPts val="5600"/>
              <a:buNone/>
              <a:defRPr sz="5600"/>
            </a:lvl8pPr>
            <a:lvl9pPr lvl="8" algn="ctr" rtl="0">
              <a:lnSpc>
                <a:spcPct val="100000"/>
              </a:lnSpc>
              <a:spcBef>
                <a:spcPts val="0"/>
              </a:spcBef>
              <a:spcAft>
                <a:spcPts val="0"/>
              </a:spcAft>
              <a:buSzPts val="5600"/>
              <a:buNone/>
              <a:defRPr sz="5600"/>
            </a:lvl9pPr>
          </a:lstStyle>
          <a:p>
            <a:endParaRPr/>
          </a:p>
        </p:txBody>
      </p:sp>
      <p:sp>
        <p:nvSpPr>
          <p:cNvPr id="137" name="Google Shape;137;p29"/>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38" name="Google Shape;138;p29"/>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lstStyle>
            <a:lvl1pPr marL="457200" lvl="0" indent="-381000" algn="l" rtl="0">
              <a:lnSpc>
                <a:spcPct val="115000"/>
              </a:lnSpc>
              <a:spcBef>
                <a:spcPts val="0"/>
              </a:spcBef>
              <a:spcAft>
                <a:spcPts val="0"/>
              </a:spcAft>
              <a:buSzPts val="2400"/>
              <a:buChar char="●"/>
              <a:defRPr/>
            </a:lvl1pPr>
            <a:lvl2pPr marL="914400" lvl="1" indent="-349250" algn="l" rtl="0">
              <a:lnSpc>
                <a:spcPct val="115000"/>
              </a:lnSpc>
              <a:spcBef>
                <a:spcPts val="2100"/>
              </a:spcBef>
              <a:spcAft>
                <a:spcPts val="0"/>
              </a:spcAft>
              <a:buSzPts val="1900"/>
              <a:buChar char="○"/>
              <a:defRPr/>
            </a:lvl2pPr>
            <a:lvl3pPr marL="1371600" lvl="2" indent="-349250" algn="l" rtl="0">
              <a:lnSpc>
                <a:spcPct val="115000"/>
              </a:lnSpc>
              <a:spcBef>
                <a:spcPts val="2100"/>
              </a:spcBef>
              <a:spcAft>
                <a:spcPts val="0"/>
              </a:spcAft>
              <a:buSzPts val="1900"/>
              <a:buChar char="■"/>
              <a:defRPr/>
            </a:lvl3pPr>
            <a:lvl4pPr marL="1828800" lvl="3" indent="-349250" algn="l" rtl="0">
              <a:lnSpc>
                <a:spcPct val="115000"/>
              </a:lnSpc>
              <a:spcBef>
                <a:spcPts val="2100"/>
              </a:spcBef>
              <a:spcAft>
                <a:spcPts val="0"/>
              </a:spcAft>
              <a:buSzPts val="1900"/>
              <a:buChar char="●"/>
              <a:defRPr/>
            </a:lvl4pPr>
            <a:lvl5pPr marL="2286000" lvl="4" indent="-349250" algn="l" rtl="0">
              <a:lnSpc>
                <a:spcPct val="115000"/>
              </a:lnSpc>
              <a:spcBef>
                <a:spcPts val="2100"/>
              </a:spcBef>
              <a:spcAft>
                <a:spcPts val="0"/>
              </a:spcAft>
              <a:buSzPts val="1900"/>
              <a:buChar char="○"/>
              <a:defRPr/>
            </a:lvl5pPr>
            <a:lvl6pPr marL="2743200" lvl="5" indent="-349250" algn="l" rtl="0">
              <a:lnSpc>
                <a:spcPct val="115000"/>
              </a:lnSpc>
              <a:spcBef>
                <a:spcPts val="2100"/>
              </a:spcBef>
              <a:spcAft>
                <a:spcPts val="0"/>
              </a:spcAft>
              <a:buSzPts val="1900"/>
              <a:buChar char="■"/>
              <a:defRPr/>
            </a:lvl6pPr>
            <a:lvl7pPr marL="3200400" lvl="6" indent="-349250" algn="l" rtl="0">
              <a:lnSpc>
                <a:spcPct val="115000"/>
              </a:lnSpc>
              <a:spcBef>
                <a:spcPts val="2100"/>
              </a:spcBef>
              <a:spcAft>
                <a:spcPts val="0"/>
              </a:spcAft>
              <a:buSzPts val="1900"/>
              <a:buChar char="●"/>
              <a:defRPr/>
            </a:lvl7pPr>
            <a:lvl8pPr marL="3657600" lvl="7" indent="-349250" algn="l" rtl="0">
              <a:lnSpc>
                <a:spcPct val="115000"/>
              </a:lnSpc>
              <a:spcBef>
                <a:spcPts val="2100"/>
              </a:spcBef>
              <a:spcAft>
                <a:spcPts val="0"/>
              </a:spcAft>
              <a:buSzPts val="1900"/>
              <a:buChar char="○"/>
              <a:defRPr/>
            </a:lvl8pPr>
            <a:lvl9pPr marL="4114800" lvl="8" indent="-349250" algn="l" rtl="0">
              <a:lnSpc>
                <a:spcPct val="115000"/>
              </a:lnSpc>
              <a:spcBef>
                <a:spcPts val="2100"/>
              </a:spcBef>
              <a:spcAft>
                <a:spcPts val="2100"/>
              </a:spcAft>
              <a:buSzPts val="1900"/>
              <a:buChar char="■"/>
              <a:defRPr/>
            </a:lvl9pPr>
          </a:lstStyle>
          <a:p>
            <a:endParaRPr/>
          </a:p>
        </p:txBody>
      </p:sp>
      <p:sp>
        <p:nvSpPr>
          <p:cNvPr id="139" name="Google Shape;139;p2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Caption">
  <p:cSld name="CAPTION_ONLY">
    <p:spTree>
      <p:nvGrpSpPr>
        <p:cNvPr id="1" name="Shape 140"/>
        <p:cNvGrpSpPr/>
        <p:nvPr/>
      </p:nvGrpSpPr>
      <p:grpSpPr>
        <a:xfrm>
          <a:off x="0" y="0"/>
          <a:ext cx="0" cy="0"/>
          <a:chOff x="0" y="0"/>
          <a:chExt cx="0" cy="0"/>
        </a:xfrm>
      </p:grpSpPr>
      <p:sp>
        <p:nvSpPr>
          <p:cNvPr id="141" name="Google Shape;141;p30"/>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lstStyle>
            <a:lvl1pPr marL="457200" lvl="0" indent="-228600" algn="l" rtl="0">
              <a:lnSpc>
                <a:spcPct val="100000"/>
              </a:lnSpc>
              <a:spcBef>
                <a:spcPts val="0"/>
              </a:spcBef>
              <a:spcAft>
                <a:spcPts val="0"/>
              </a:spcAft>
              <a:buSzPts val="2400"/>
              <a:buNone/>
              <a:defRPr/>
            </a:lvl1pPr>
          </a:lstStyle>
          <a:p>
            <a:endParaRPr/>
          </a:p>
        </p:txBody>
      </p:sp>
      <p:sp>
        <p:nvSpPr>
          <p:cNvPr id="142" name="Google Shape;142;p3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Big number">
  <p:cSld name="BIG_NUMBER">
    <p:spTree>
      <p:nvGrpSpPr>
        <p:cNvPr id="1" name="Shape 143"/>
        <p:cNvGrpSpPr/>
        <p:nvPr/>
      </p:nvGrpSpPr>
      <p:grpSpPr>
        <a:xfrm>
          <a:off x="0" y="0"/>
          <a:ext cx="0" cy="0"/>
          <a:chOff x="0" y="0"/>
          <a:chExt cx="0" cy="0"/>
        </a:xfrm>
      </p:grpSpPr>
      <p:sp>
        <p:nvSpPr>
          <p:cNvPr id="144" name="Google Shape;144;p31"/>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lstStyle>
            <a:lvl1pPr lvl="0" algn="ctr" rtl="0">
              <a:lnSpc>
                <a:spcPct val="100000"/>
              </a:lnSpc>
              <a:spcBef>
                <a:spcPts val="0"/>
              </a:spcBef>
              <a:spcAft>
                <a:spcPts val="0"/>
              </a:spcAft>
              <a:buSzPts val="16000"/>
              <a:buNone/>
              <a:defRPr sz="16000"/>
            </a:lvl1pPr>
            <a:lvl2pPr lvl="1" algn="ctr" rtl="0">
              <a:lnSpc>
                <a:spcPct val="100000"/>
              </a:lnSpc>
              <a:spcBef>
                <a:spcPts val="0"/>
              </a:spcBef>
              <a:spcAft>
                <a:spcPts val="0"/>
              </a:spcAft>
              <a:buSzPts val="16000"/>
              <a:buNone/>
              <a:defRPr sz="16000"/>
            </a:lvl2pPr>
            <a:lvl3pPr lvl="2" algn="ctr" rtl="0">
              <a:lnSpc>
                <a:spcPct val="100000"/>
              </a:lnSpc>
              <a:spcBef>
                <a:spcPts val="0"/>
              </a:spcBef>
              <a:spcAft>
                <a:spcPts val="0"/>
              </a:spcAft>
              <a:buSzPts val="16000"/>
              <a:buNone/>
              <a:defRPr sz="16000"/>
            </a:lvl3pPr>
            <a:lvl4pPr lvl="3" algn="ctr" rtl="0">
              <a:lnSpc>
                <a:spcPct val="100000"/>
              </a:lnSpc>
              <a:spcBef>
                <a:spcPts val="0"/>
              </a:spcBef>
              <a:spcAft>
                <a:spcPts val="0"/>
              </a:spcAft>
              <a:buSzPts val="16000"/>
              <a:buNone/>
              <a:defRPr sz="16000"/>
            </a:lvl4pPr>
            <a:lvl5pPr lvl="4" algn="ctr" rtl="0">
              <a:lnSpc>
                <a:spcPct val="100000"/>
              </a:lnSpc>
              <a:spcBef>
                <a:spcPts val="0"/>
              </a:spcBef>
              <a:spcAft>
                <a:spcPts val="0"/>
              </a:spcAft>
              <a:buSzPts val="16000"/>
              <a:buNone/>
              <a:defRPr sz="16000"/>
            </a:lvl5pPr>
            <a:lvl6pPr lvl="5" algn="ctr" rtl="0">
              <a:lnSpc>
                <a:spcPct val="100000"/>
              </a:lnSpc>
              <a:spcBef>
                <a:spcPts val="0"/>
              </a:spcBef>
              <a:spcAft>
                <a:spcPts val="0"/>
              </a:spcAft>
              <a:buSzPts val="16000"/>
              <a:buNone/>
              <a:defRPr sz="16000"/>
            </a:lvl6pPr>
            <a:lvl7pPr lvl="6" algn="ctr" rtl="0">
              <a:lnSpc>
                <a:spcPct val="100000"/>
              </a:lnSpc>
              <a:spcBef>
                <a:spcPts val="0"/>
              </a:spcBef>
              <a:spcAft>
                <a:spcPts val="0"/>
              </a:spcAft>
              <a:buSzPts val="16000"/>
              <a:buNone/>
              <a:defRPr sz="16000"/>
            </a:lvl7pPr>
            <a:lvl8pPr lvl="7" algn="ctr" rtl="0">
              <a:lnSpc>
                <a:spcPct val="100000"/>
              </a:lnSpc>
              <a:spcBef>
                <a:spcPts val="0"/>
              </a:spcBef>
              <a:spcAft>
                <a:spcPts val="0"/>
              </a:spcAft>
              <a:buSzPts val="16000"/>
              <a:buNone/>
              <a:defRPr sz="16000"/>
            </a:lvl8pPr>
            <a:lvl9pPr lvl="8" algn="ctr" rtl="0">
              <a:lnSpc>
                <a:spcPct val="100000"/>
              </a:lnSpc>
              <a:spcBef>
                <a:spcPts val="0"/>
              </a:spcBef>
              <a:spcAft>
                <a:spcPts val="0"/>
              </a:spcAft>
              <a:buSzPts val="16000"/>
              <a:buNone/>
              <a:defRPr sz="16000"/>
            </a:lvl9pPr>
          </a:lstStyle>
          <a:p>
            <a:r>
              <a:t>xx%</a:t>
            </a:r>
          </a:p>
        </p:txBody>
      </p:sp>
      <p:sp>
        <p:nvSpPr>
          <p:cNvPr id="145" name="Google Shape;145;p31"/>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lstStyle>
            <a:lvl1pPr marL="457200" lvl="0" indent="-381000" algn="ctr" rtl="0">
              <a:lnSpc>
                <a:spcPct val="115000"/>
              </a:lnSpc>
              <a:spcBef>
                <a:spcPts val="0"/>
              </a:spcBef>
              <a:spcAft>
                <a:spcPts val="0"/>
              </a:spcAft>
              <a:buSzPts val="2400"/>
              <a:buChar char="●"/>
              <a:defRPr/>
            </a:lvl1pPr>
            <a:lvl2pPr marL="914400" lvl="1" indent="-349250" algn="ctr" rtl="0">
              <a:lnSpc>
                <a:spcPct val="115000"/>
              </a:lnSpc>
              <a:spcBef>
                <a:spcPts val="2100"/>
              </a:spcBef>
              <a:spcAft>
                <a:spcPts val="0"/>
              </a:spcAft>
              <a:buSzPts val="1900"/>
              <a:buChar char="○"/>
              <a:defRPr/>
            </a:lvl2pPr>
            <a:lvl3pPr marL="1371600" lvl="2" indent="-349250" algn="ctr" rtl="0">
              <a:lnSpc>
                <a:spcPct val="115000"/>
              </a:lnSpc>
              <a:spcBef>
                <a:spcPts val="2100"/>
              </a:spcBef>
              <a:spcAft>
                <a:spcPts val="0"/>
              </a:spcAft>
              <a:buSzPts val="1900"/>
              <a:buChar char="■"/>
              <a:defRPr/>
            </a:lvl3pPr>
            <a:lvl4pPr marL="1828800" lvl="3" indent="-349250" algn="ctr" rtl="0">
              <a:lnSpc>
                <a:spcPct val="115000"/>
              </a:lnSpc>
              <a:spcBef>
                <a:spcPts val="2100"/>
              </a:spcBef>
              <a:spcAft>
                <a:spcPts val="0"/>
              </a:spcAft>
              <a:buSzPts val="1900"/>
              <a:buChar char="●"/>
              <a:defRPr/>
            </a:lvl4pPr>
            <a:lvl5pPr marL="2286000" lvl="4" indent="-349250" algn="ctr" rtl="0">
              <a:lnSpc>
                <a:spcPct val="115000"/>
              </a:lnSpc>
              <a:spcBef>
                <a:spcPts val="2100"/>
              </a:spcBef>
              <a:spcAft>
                <a:spcPts val="0"/>
              </a:spcAft>
              <a:buSzPts val="1900"/>
              <a:buChar char="○"/>
              <a:defRPr/>
            </a:lvl5pPr>
            <a:lvl6pPr marL="2743200" lvl="5" indent="-349250" algn="ctr" rtl="0">
              <a:lnSpc>
                <a:spcPct val="115000"/>
              </a:lnSpc>
              <a:spcBef>
                <a:spcPts val="2100"/>
              </a:spcBef>
              <a:spcAft>
                <a:spcPts val="0"/>
              </a:spcAft>
              <a:buSzPts val="1900"/>
              <a:buChar char="■"/>
              <a:defRPr/>
            </a:lvl6pPr>
            <a:lvl7pPr marL="3200400" lvl="6" indent="-349250" algn="ctr" rtl="0">
              <a:lnSpc>
                <a:spcPct val="115000"/>
              </a:lnSpc>
              <a:spcBef>
                <a:spcPts val="2100"/>
              </a:spcBef>
              <a:spcAft>
                <a:spcPts val="0"/>
              </a:spcAft>
              <a:buSzPts val="1900"/>
              <a:buChar char="●"/>
              <a:defRPr/>
            </a:lvl7pPr>
            <a:lvl8pPr marL="3657600" lvl="7" indent="-349250" algn="ctr" rtl="0">
              <a:lnSpc>
                <a:spcPct val="115000"/>
              </a:lnSpc>
              <a:spcBef>
                <a:spcPts val="2100"/>
              </a:spcBef>
              <a:spcAft>
                <a:spcPts val="0"/>
              </a:spcAft>
              <a:buSzPts val="1900"/>
              <a:buChar char="○"/>
              <a:defRPr/>
            </a:lvl8pPr>
            <a:lvl9pPr marL="4114800" lvl="8" indent="-349250" algn="ctr" rtl="0">
              <a:lnSpc>
                <a:spcPct val="115000"/>
              </a:lnSpc>
              <a:spcBef>
                <a:spcPts val="2100"/>
              </a:spcBef>
              <a:spcAft>
                <a:spcPts val="2100"/>
              </a:spcAft>
              <a:buSzPts val="1900"/>
              <a:buChar char="■"/>
              <a:defRPr/>
            </a:lvl9pPr>
          </a:lstStyle>
          <a:p>
            <a:endParaRPr/>
          </a:p>
        </p:txBody>
      </p:sp>
      <p:sp>
        <p:nvSpPr>
          <p:cNvPr id="146" name="Google Shape;146;p3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2" name="Google Shape;22;p4"/>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lstStyle>
            <a:lvl1pPr marL="457200" lvl="0" indent="-381000">
              <a:spcBef>
                <a:spcPts val="0"/>
              </a:spcBef>
              <a:spcAft>
                <a:spcPts val="0"/>
              </a:spcAft>
              <a:buSzPts val="24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23" name="Google Shape;23;p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6" name="Google Shape;26;p5"/>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lstStyle>
            <a:lvl1pPr marL="457200" lvl="0" indent="-349250">
              <a:spcBef>
                <a:spcPts val="0"/>
              </a:spcBef>
              <a:spcAft>
                <a:spcPts val="0"/>
              </a:spcAft>
              <a:buSzPts val="1900"/>
              <a:buChar char="●"/>
              <a:defRPr sz="19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27" name="Google Shape;27;p5"/>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lstStyle>
            <a:lvl1pPr marL="457200" lvl="0" indent="-349250">
              <a:spcBef>
                <a:spcPts val="0"/>
              </a:spcBef>
              <a:spcAft>
                <a:spcPts val="0"/>
              </a:spcAft>
              <a:buSzPts val="1900"/>
              <a:buChar char="●"/>
              <a:defRPr sz="19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28" name="Google Shape;28;p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31" name="Google Shape;31;p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34" name="Google Shape;34;p7"/>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lstStyle>
            <a:lvl1pPr marL="457200" lvl="0" indent="-330200">
              <a:spcBef>
                <a:spcPts val="0"/>
              </a:spcBef>
              <a:spcAft>
                <a:spcPts val="0"/>
              </a:spcAft>
              <a:buSzPts val="1600"/>
              <a:buChar char="●"/>
              <a:defRPr sz="16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35" name="Google Shape;35;p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Main point">
  <p:cSld name="MAIN_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653667" y="600200"/>
            <a:ext cx="8490300" cy="5454300"/>
          </a:xfrm>
          <a:prstGeom prst="rect">
            <a:avLst/>
          </a:prstGeom>
        </p:spPr>
        <p:txBody>
          <a:bodyPr spcFirstLastPara="1" wrap="square" lIns="121900" tIns="121900" rIns="121900" bIns="121900" anchor="ctr" anchorCtr="0"/>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a:endParaRPr/>
          </a:p>
        </p:txBody>
      </p:sp>
      <p:sp>
        <p:nvSpPr>
          <p:cNvPr id="38" name="Google Shape;38;p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1" name="Google Shape;41;p9"/>
          <p:cNvSpPr txBox="1">
            <a:spLocks noGrp="1"/>
          </p:cNvSpPr>
          <p:nvPr>
            <p:ph type="title"/>
          </p:nvPr>
        </p:nvSpPr>
        <p:spPr>
          <a:xfrm>
            <a:off x="354000" y="1644233"/>
            <a:ext cx="5393700" cy="1976400"/>
          </a:xfrm>
          <a:prstGeom prst="rect">
            <a:avLst/>
          </a:prstGeom>
        </p:spPr>
        <p:txBody>
          <a:bodyPr spcFirstLastPara="1" wrap="square" lIns="121900" tIns="121900" rIns="121900" bIns="121900" anchor="b" anchorCtr="0"/>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a:endParaRPr/>
          </a:p>
        </p:txBody>
      </p:sp>
      <p:sp>
        <p:nvSpPr>
          <p:cNvPr id="42" name="Google Shape;42;p9"/>
          <p:cNvSpPr txBox="1">
            <a:spLocks noGrp="1"/>
          </p:cNvSpPr>
          <p:nvPr>
            <p:ph type="subTitle" idx="1"/>
          </p:nvPr>
        </p:nvSpPr>
        <p:spPr>
          <a:xfrm>
            <a:off x="354000" y="3737433"/>
            <a:ext cx="5393700" cy="1646700"/>
          </a:xfrm>
          <a:prstGeom prst="rect">
            <a:avLst/>
          </a:prstGeom>
        </p:spPr>
        <p:txBody>
          <a:bodyPr spcFirstLastPara="1" wrap="square" lIns="121900" tIns="121900" rIns="121900" bIns="121900"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43" name="Google Shape;43;p9"/>
          <p:cNvSpPr txBox="1">
            <a:spLocks noGrp="1"/>
          </p:cNvSpPr>
          <p:nvPr>
            <p:ph type="body" idx="2"/>
          </p:nvPr>
        </p:nvSpPr>
        <p:spPr>
          <a:xfrm>
            <a:off x="6586000" y="965433"/>
            <a:ext cx="5115900" cy="4926900"/>
          </a:xfrm>
          <a:prstGeom prst="rect">
            <a:avLst/>
          </a:prstGeom>
        </p:spPr>
        <p:txBody>
          <a:bodyPr spcFirstLastPara="1" wrap="square" lIns="121900" tIns="121900" rIns="121900" bIns="121900" anchor="ctr" anchorCtr="0"/>
          <a:lstStyle>
            <a:lvl1pPr marL="457200" lvl="0" indent="-381000">
              <a:spcBef>
                <a:spcPts val="0"/>
              </a:spcBef>
              <a:spcAft>
                <a:spcPts val="0"/>
              </a:spcAft>
              <a:buSzPts val="24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44" name="Google Shape;44;p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lstStyle>
            <a:lvl1pPr marL="457200" lvl="0" indent="-228600">
              <a:lnSpc>
                <a:spcPct val="100000"/>
              </a:lnSpc>
              <a:spcBef>
                <a:spcPts val="0"/>
              </a:spcBef>
              <a:spcAft>
                <a:spcPts val="0"/>
              </a:spcAft>
              <a:buSzPts val="2400"/>
              <a:buNone/>
              <a:defRPr/>
            </a:lvl1pPr>
          </a:lstStyle>
          <a:p>
            <a:endParaRPr/>
          </a:p>
        </p:txBody>
      </p:sp>
      <p:sp>
        <p:nvSpPr>
          <p:cNvPr id="47" name="Google Shape;47;p1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image" Target="../media/image1.jp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dpi="0" rotWithShape="1">
          <a:blip r:embed="rId17">
            <a:lum/>
          </a:blip>
          <a:srcRect/>
          <a:stretch>
            <a:fillRect t="-1000" b="-1000"/>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lstStyle>
            <a:lvl1pPr lvl="0">
              <a:spcBef>
                <a:spcPts val="0"/>
              </a:spcBef>
              <a:spcAft>
                <a:spcPts val="0"/>
              </a:spcAft>
              <a:buClr>
                <a:schemeClr val="dk1"/>
              </a:buClr>
              <a:buSzPts val="3700"/>
              <a:buNone/>
              <a:defRPr sz="3700">
                <a:solidFill>
                  <a:schemeClr val="dk1"/>
                </a:solidFill>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a:endParaRPr/>
          </a:p>
        </p:txBody>
      </p:sp>
      <p:sp>
        <p:nvSpPr>
          <p:cNvPr id="11" name="Google Shape;11;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lstStyle>
            <a:lvl1pPr marL="457200" lvl="0" indent="-381000">
              <a:lnSpc>
                <a:spcPct val="115000"/>
              </a:lnSpc>
              <a:spcBef>
                <a:spcPts val="0"/>
              </a:spcBef>
              <a:spcAft>
                <a:spcPts val="0"/>
              </a:spcAft>
              <a:buClr>
                <a:schemeClr val="dk2"/>
              </a:buClr>
              <a:buSzPts val="2400"/>
              <a:buChar char="●"/>
              <a:defRPr sz="2400">
                <a:solidFill>
                  <a:schemeClr val="dk2"/>
                </a:solidFill>
              </a:defRPr>
            </a:lvl1pPr>
            <a:lvl2pPr marL="914400" lvl="1" indent="-349250">
              <a:lnSpc>
                <a:spcPct val="115000"/>
              </a:lnSpc>
              <a:spcBef>
                <a:spcPts val="2100"/>
              </a:spcBef>
              <a:spcAft>
                <a:spcPts val="0"/>
              </a:spcAft>
              <a:buClr>
                <a:schemeClr val="dk2"/>
              </a:buClr>
              <a:buSzPts val="1900"/>
              <a:buChar char="○"/>
              <a:defRPr sz="1900">
                <a:solidFill>
                  <a:schemeClr val="dk2"/>
                </a:solidFill>
              </a:defRPr>
            </a:lvl2pPr>
            <a:lvl3pPr marL="1371600" lvl="2" indent="-349250">
              <a:lnSpc>
                <a:spcPct val="115000"/>
              </a:lnSpc>
              <a:spcBef>
                <a:spcPts val="2100"/>
              </a:spcBef>
              <a:spcAft>
                <a:spcPts val="0"/>
              </a:spcAft>
              <a:buClr>
                <a:schemeClr val="dk2"/>
              </a:buClr>
              <a:buSzPts val="1900"/>
              <a:buChar char="■"/>
              <a:defRPr sz="1900">
                <a:solidFill>
                  <a:schemeClr val="dk2"/>
                </a:solidFill>
              </a:defRPr>
            </a:lvl3pPr>
            <a:lvl4pPr marL="1828800" lvl="3" indent="-349250">
              <a:lnSpc>
                <a:spcPct val="115000"/>
              </a:lnSpc>
              <a:spcBef>
                <a:spcPts val="2100"/>
              </a:spcBef>
              <a:spcAft>
                <a:spcPts val="0"/>
              </a:spcAft>
              <a:buClr>
                <a:schemeClr val="dk2"/>
              </a:buClr>
              <a:buSzPts val="1900"/>
              <a:buChar char="●"/>
              <a:defRPr sz="1900">
                <a:solidFill>
                  <a:schemeClr val="dk2"/>
                </a:solidFill>
              </a:defRPr>
            </a:lvl4pPr>
            <a:lvl5pPr marL="2286000" lvl="4" indent="-349250">
              <a:lnSpc>
                <a:spcPct val="115000"/>
              </a:lnSpc>
              <a:spcBef>
                <a:spcPts val="2100"/>
              </a:spcBef>
              <a:spcAft>
                <a:spcPts val="0"/>
              </a:spcAft>
              <a:buClr>
                <a:schemeClr val="dk2"/>
              </a:buClr>
              <a:buSzPts val="1900"/>
              <a:buChar char="○"/>
              <a:defRPr sz="1900">
                <a:solidFill>
                  <a:schemeClr val="dk2"/>
                </a:solidFill>
              </a:defRPr>
            </a:lvl5pPr>
            <a:lvl6pPr marL="2743200" lvl="5" indent="-349250">
              <a:lnSpc>
                <a:spcPct val="115000"/>
              </a:lnSpc>
              <a:spcBef>
                <a:spcPts val="2100"/>
              </a:spcBef>
              <a:spcAft>
                <a:spcPts val="0"/>
              </a:spcAft>
              <a:buClr>
                <a:schemeClr val="dk2"/>
              </a:buClr>
              <a:buSzPts val="1900"/>
              <a:buChar char="■"/>
              <a:defRPr sz="1900">
                <a:solidFill>
                  <a:schemeClr val="dk2"/>
                </a:solidFill>
              </a:defRPr>
            </a:lvl6pPr>
            <a:lvl7pPr marL="3200400" lvl="6" indent="-349250">
              <a:lnSpc>
                <a:spcPct val="115000"/>
              </a:lnSpc>
              <a:spcBef>
                <a:spcPts val="2100"/>
              </a:spcBef>
              <a:spcAft>
                <a:spcPts val="0"/>
              </a:spcAft>
              <a:buClr>
                <a:schemeClr val="dk2"/>
              </a:buClr>
              <a:buSzPts val="1900"/>
              <a:buChar char="●"/>
              <a:defRPr sz="1900">
                <a:solidFill>
                  <a:schemeClr val="dk2"/>
                </a:solidFill>
              </a:defRPr>
            </a:lvl7pPr>
            <a:lvl8pPr marL="3657600" lvl="7" indent="-349250">
              <a:lnSpc>
                <a:spcPct val="115000"/>
              </a:lnSpc>
              <a:spcBef>
                <a:spcPts val="2100"/>
              </a:spcBef>
              <a:spcAft>
                <a:spcPts val="0"/>
              </a:spcAft>
              <a:buClr>
                <a:schemeClr val="dk2"/>
              </a:buClr>
              <a:buSzPts val="1900"/>
              <a:buChar char="○"/>
              <a:defRPr sz="1900">
                <a:solidFill>
                  <a:schemeClr val="dk2"/>
                </a:solidFill>
              </a:defRPr>
            </a:lvl8pPr>
            <a:lvl9pPr marL="4114800" lvl="8" indent="-349250">
              <a:lnSpc>
                <a:spcPct val="115000"/>
              </a:lnSpc>
              <a:spcBef>
                <a:spcPts val="2100"/>
              </a:spcBef>
              <a:spcAft>
                <a:spcPts val="2100"/>
              </a:spcAft>
              <a:buClr>
                <a:schemeClr val="dk2"/>
              </a:buClr>
              <a:buSzPts val="1900"/>
              <a:buChar char="■"/>
              <a:defRPr sz="1900">
                <a:solidFill>
                  <a:schemeClr val="dk2"/>
                </a:solidFill>
              </a:defRPr>
            </a:lvl9pPr>
          </a:lstStyle>
          <a:p>
            <a:endParaRPr/>
          </a:p>
        </p:txBody>
      </p:sp>
      <p:sp>
        <p:nvSpPr>
          <p:cNvPr id="12" name="Google Shape;12;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blipFill dpi="0" rotWithShape="1">
          <a:blip r:embed="rId16">
            <a:lum/>
          </a:blip>
          <a:srcRect/>
          <a:stretch>
            <a:fillRect t="-1000" b="-1000"/>
          </a:stretch>
        </a:blipFill>
        <a:effectLst/>
      </p:bgPr>
    </p:bg>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85" name="Google Shape;85;p17"/>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2100"/>
              </a:spcBef>
              <a:spcAft>
                <a:spcPts val="210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86" name="Google Shape;86;p1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hyperlink" Target="https://youtu.be/NqxXdmT82iQ" TargetMode="External"/><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s://youtu.be/zHGFQOoMcKw" TargetMode="External"/><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hyperlink" Target="http://.dec-spd.org/recomendedpractices"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hyperlink" Target="https://inclusioninstitute.fpg.unc.edu/sites/inclusioninstitute.fpg.unc.edu/files/handouts/UNC%202014%20BB.ppt" TargetMode="Externa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http://community.fpg.unc.edu/"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hyperlink" Target="http://headstartinclusion.org/"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000" b="-1000"/>
          </a:stretch>
        </a:blipFill>
        <a:effectLst/>
      </p:bgPr>
    </p:bg>
    <p:spTree>
      <p:nvGrpSpPr>
        <p:cNvPr id="1" name="Shape 151"/>
        <p:cNvGrpSpPr/>
        <p:nvPr/>
      </p:nvGrpSpPr>
      <p:grpSpPr>
        <a:xfrm>
          <a:off x="0" y="0"/>
          <a:ext cx="0" cy="0"/>
          <a:chOff x="0" y="0"/>
          <a:chExt cx="0" cy="0"/>
        </a:xfrm>
      </p:grpSpPr>
      <p:sp>
        <p:nvSpPr>
          <p:cNvPr id="152" name="Google Shape;152;p32"/>
          <p:cNvSpPr txBox="1">
            <a:spLocks noGrp="1"/>
          </p:cNvSpPr>
          <p:nvPr>
            <p:ph type="subTitle" idx="1"/>
          </p:nvPr>
        </p:nvSpPr>
        <p:spPr>
          <a:xfrm>
            <a:off x="533587" y="4058431"/>
            <a:ext cx="11360700" cy="1056900"/>
          </a:xfrm>
          <a:prstGeom prst="rect">
            <a:avLst/>
          </a:prstGeom>
          <a:noFill/>
          <a:ln>
            <a:noFill/>
          </a:ln>
        </p:spPr>
        <p:txBody>
          <a:bodyPr spcFirstLastPara="1" wrap="square" lIns="91425" tIns="45700" rIns="91425" bIns="45700" anchor="ctr" anchorCtr="0">
            <a:noAutofit/>
          </a:bodyPr>
          <a:lstStyle/>
          <a:p>
            <a:pPr marL="228600" lvl="0" indent="-228600" algn="l" rtl="0">
              <a:lnSpc>
                <a:spcPct val="90000"/>
              </a:lnSpc>
              <a:spcBef>
                <a:spcPts val="1000"/>
              </a:spcBef>
              <a:spcAft>
                <a:spcPts val="0"/>
              </a:spcAft>
              <a:buClr>
                <a:schemeClr val="dk1"/>
              </a:buClr>
              <a:buSzPts val="2800"/>
              <a:buFont typeface="Times"/>
              <a:buNone/>
            </a:pPr>
            <a:r>
              <a:rPr lang="en-US" sz="3500" i="1" dirty="0" smtClean="0">
                <a:solidFill>
                  <a:srgbClr val="000000"/>
                </a:solidFill>
                <a:latin typeface="Georgia" panose="02040502050405020303" pitchFamily="18" charset="0"/>
                <a:ea typeface="Times New Roman"/>
                <a:cs typeface="Times New Roman"/>
                <a:sym typeface="Times New Roman"/>
              </a:rPr>
              <a:t>A project of the Virginia Department of Education and the Technical Assistance Centers of Virginia</a:t>
            </a:r>
            <a:endParaRPr sz="3500" i="1" dirty="0">
              <a:solidFill>
                <a:srgbClr val="000000"/>
              </a:solidFill>
              <a:latin typeface="Georgia" panose="02040502050405020303" pitchFamily="18" charset="0"/>
              <a:ea typeface="Times New Roman"/>
              <a:cs typeface="Times New Roman"/>
              <a:sym typeface="Times New Roman"/>
            </a:endParaRPr>
          </a:p>
        </p:txBody>
      </p:sp>
      <p:sp>
        <p:nvSpPr>
          <p:cNvPr id="153" name="Google Shape;153;p32"/>
          <p:cNvSpPr txBox="1">
            <a:spLocks noGrp="1"/>
          </p:cNvSpPr>
          <p:nvPr>
            <p:ph type="ctrTitle"/>
          </p:nvPr>
        </p:nvSpPr>
        <p:spPr>
          <a:xfrm>
            <a:off x="251981" y="1164658"/>
            <a:ext cx="11360700" cy="2165684"/>
          </a:xfrm>
          <a:prstGeom prst="rect">
            <a:avLst/>
          </a:prstGeom>
        </p:spPr>
        <p:txBody>
          <a:bodyPr spcFirstLastPara="1" wrap="square" lIns="121900" tIns="121900" rIns="121900" bIns="121900" anchor="b" anchorCtr="0">
            <a:noAutofit/>
          </a:bodyPr>
          <a:lstStyle/>
          <a:p>
            <a:r>
              <a:rPr lang="en-US" sz="4500" dirty="0">
                <a:solidFill>
                  <a:srgbClr val="000000"/>
                </a:solidFill>
                <a:latin typeface="Georgia" panose="02040502050405020303" pitchFamily="18" charset="0"/>
                <a:ea typeface="Times New Roman"/>
                <a:cs typeface="Times New Roman"/>
                <a:sym typeface="Times New Roman"/>
              </a:rPr>
              <a:t>Inclusive Placement Opportunities for Preschoolers: </a:t>
            </a:r>
            <a:r>
              <a:rPr lang="en-US" sz="4500" dirty="0" smtClean="0">
                <a:solidFill>
                  <a:srgbClr val="000000"/>
                </a:solidFill>
                <a:latin typeface="Georgia" panose="02040502050405020303" pitchFamily="18" charset="0"/>
                <a:ea typeface="Times New Roman"/>
                <a:cs typeface="Times New Roman"/>
                <a:sym typeface="Times New Roman"/>
              </a:rPr>
              <a:t/>
            </a:r>
            <a:br>
              <a:rPr lang="en-US" sz="4500" dirty="0" smtClean="0">
                <a:solidFill>
                  <a:srgbClr val="000000"/>
                </a:solidFill>
                <a:latin typeface="Georgia" panose="02040502050405020303" pitchFamily="18" charset="0"/>
                <a:ea typeface="Times New Roman"/>
                <a:cs typeface="Times New Roman"/>
                <a:sym typeface="Times New Roman"/>
              </a:rPr>
            </a:br>
            <a:r>
              <a:rPr lang="en-US" sz="3500" dirty="0">
                <a:solidFill>
                  <a:srgbClr val="000000"/>
                </a:solidFill>
                <a:latin typeface="Georgia" panose="02040502050405020303" pitchFamily="18" charset="0"/>
                <a:ea typeface="Times New Roman"/>
                <a:cs typeface="Times New Roman"/>
                <a:sym typeface="Times New Roman"/>
              </a:rPr>
              <a:t>A Systems Approach to Preschool Inclusive </a:t>
            </a:r>
            <a:r>
              <a:rPr lang="en-US" sz="3500" dirty="0" smtClean="0">
                <a:solidFill>
                  <a:srgbClr val="000000"/>
                </a:solidFill>
                <a:latin typeface="Georgia" panose="02040502050405020303" pitchFamily="18" charset="0"/>
                <a:ea typeface="Times New Roman"/>
                <a:cs typeface="Times New Roman"/>
                <a:sym typeface="Times New Roman"/>
              </a:rPr>
              <a:t>Practices</a:t>
            </a:r>
            <a:endParaRPr sz="4500" dirty="0">
              <a:solidFill>
                <a:srgbClr val="000000"/>
              </a:solidFill>
              <a:latin typeface="Georgia" panose="02040502050405020303" pitchFamily="18" charset="0"/>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217"/>
        <p:cNvGrpSpPr/>
        <p:nvPr/>
      </p:nvGrpSpPr>
      <p:grpSpPr>
        <a:xfrm>
          <a:off x="0" y="0"/>
          <a:ext cx="0" cy="0"/>
          <a:chOff x="0" y="0"/>
          <a:chExt cx="0" cy="0"/>
        </a:xfrm>
      </p:grpSpPr>
      <p:sp>
        <p:nvSpPr>
          <p:cNvPr id="218" name="Google Shape;218;p41"/>
          <p:cNvSpPr txBox="1">
            <a:spLocks noGrp="1"/>
          </p:cNvSpPr>
          <p:nvPr>
            <p:ph type="title"/>
          </p:nvPr>
        </p:nvSpPr>
        <p:spPr>
          <a:xfrm>
            <a:off x="988602" y="345283"/>
            <a:ext cx="10440600" cy="693018"/>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accent1"/>
              </a:buClr>
              <a:buSzPts val="3600"/>
              <a:buFont typeface="Aharoni"/>
              <a:buNone/>
            </a:pPr>
            <a:r>
              <a:rPr lang="en-US" sz="4400" dirty="0" smtClean="0">
                <a:latin typeface="Georgia" panose="02040502050405020303" pitchFamily="18" charset="0"/>
                <a:ea typeface="Times New Roman"/>
                <a:cs typeface="Times New Roman"/>
                <a:sym typeface="Times New Roman"/>
              </a:rPr>
              <a:t>Target Learning Objective</a:t>
            </a:r>
            <a:r>
              <a:rPr lang="en-US" sz="4000" dirty="0">
                <a:latin typeface="Georgia" panose="02040502050405020303" pitchFamily="18" charset="0"/>
                <a:ea typeface="Times New Roman"/>
                <a:cs typeface="Times New Roman"/>
                <a:sym typeface="Times New Roman"/>
              </a:rPr>
              <a:t/>
            </a:r>
            <a:br>
              <a:rPr lang="en-US" sz="4000" dirty="0">
                <a:latin typeface="Georgia" panose="02040502050405020303" pitchFamily="18" charset="0"/>
                <a:ea typeface="Times New Roman"/>
                <a:cs typeface="Times New Roman"/>
                <a:sym typeface="Times New Roman"/>
              </a:rPr>
            </a:br>
            <a:endParaRPr sz="4000" b="1" dirty="0">
              <a:latin typeface="Georgia" panose="02040502050405020303" pitchFamily="18" charset="0"/>
              <a:ea typeface="Times New Roman"/>
              <a:cs typeface="Times New Roman"/>
              <a:sym typeface="Times New Roman"/>
            </a:endParaRPr>
          </a:p>
        </p:txBody>
      </p:sp>
      <p:sp>
        <p:nvSpPr>
          <p:cNvPr id="219" name="Google Shape;219;p41"/>
          <p:cNvSpPr txBox="1">
            <a:spLocks noGrp="1"/>
          </p:cNvSpPr>
          <p:nvPr>
            <p:ph type="ftr" idx="11"/>
          </p:nvPr>
        </p:nvSpPr>
        <p:spPr>
          <a:xfrm>
            <a:off x="487150" y="5726999"/>
            <a:ext cx="3401456" cy="867000"/>
          </a:xfrm>
          <a:prstGeom prst="rect">
            <a:avLst/>
          </a:prstGeom>
          <a:noFill/>
          <a:ln>
            <a:noFill/>
          </a:ln>
        </p:spPr>
        <p:txBody>
          <a:bodyPr spcFirstLastPara="1" wrap="square" lIns="91425" tIns="45700" rIns="91425" bIns="45700" anchor="ctr" anchorCtr="0">
            <a:noAutofit/>
          </a:bodyPr>
          <a:lstStyle/>
          <a:p>
            <a:pPr lvl="0" algn="l"/>
            <a:r>
              <a:rPr lang="en-US" sz="2400" dirty="0">
                <a:latin typeface="Georgia" panose="02040502050405020303" pitchFamily="18" charset="0"/>
              </a:rPr>
              <a:t>(Snyder, et al., 2010)</a:t>
            </a:r>
          </a:p>
        </p:txBody>
      </p:sp>
      <p:sp>
        <p:nvSpPr>
          <p:cNvPr id="220" name="Google Shape;220;p41"/>
          <p:cNvSpPr txBox="1">
            <a:spLocks noGrp="1"/>
          </p:cNvSpPr>
          <p:nvPr>
            <p:ph type="body" idx="1"/>
          </p:nvPr>
        </p:nvSpPr>
        <p:spPr>
          <a:xfrm>
            <a:off x="921225" y="1616099"/>
            <a:ext cx="9996900" cy="4110900"/>
          </a:xfrm>
          <a:prstGeom prst="rect">
            <a:avLst/>
          </a:prstGeom>
          <a:noFill/>
          <a:ln>
            <a:noFill/>
          </a:ln>
        </p:spPr>
        <p:txBody>
          <a:bodyPr spcFirstLastPara="1" wrap="square" lIns="91425" tIns="45700" rIns="91425" bIns="45700" anchor="t" anchorCtr="0">
            <a:noAutofit/>
          </a:bodyPr>
          <a:lstStyle/>
          <a:p>
            <a:pPr marL="457200" lvl="1" indent="-228600" algn="l" rtl="0">
              <a:lnSpc>
                <a:spcPct val="100000"/>
              </a:lnSpc>
              <a:spcBef>
                <a:spcPts val="0"/>
              </a:spcBef>
              <a:spcAft>
                <a:spcPts val="0"/>
              </a:spcAft>
              <a:buSzPts val="3600"/>
              <a:buFont typeface="Times New Roman"/>
              <a:buChar char="•"/>
            </a:pPr>
            <a:r>
              <a:rPr lang="en-US" sz="3600" dirty="0">
                <a:solidFill>
                  <a:schemeClr val="dk1"/>
                </a:solidFill>
                <a:latin typeface="Georgia" panose="02040502050405020303" pitchFamily="18" charset="0"/>
                <a:ea typeface="Times New Roman"/>
                <a:cs typeface="Times New Roman"/>
                <a:sym typeface="Times New Roman"/>
              </a:rPr>
              <a:t>Is a statement of observable behavior or skill that a child will learn to </a:t>
            </a:r>
            <a:r>
              <a:rPr lang="en-US" sz="3600" dirty="0" smtClean="0">
                <a:solidFill>
                  <a:schemeClr val="dk1"/>
                </a:solidFill>
                <a:latin typeface="Georgia" panose="02040502050405020303" pitchFamily="18" charset="0"/>
                <a:ea typeface="Times New Roman"/>
                <a:cs typeface="Times New Roman"/>
                <a:sym typeface="Times New Roman"/>
              </a:rPr>
              <a:t>do</a:t>
            </a:r>
          </a:p>
          <a:p>
            <a:pPr marL="228600" lvl="1" indent="0" algn="l" rtl="0">
              <a:lnSpc>
                <a:spcPct val="100000"/>
              </a:lnSpc>
              <a:spcBef>
                <a:spcPts val="0"/>
              </a:spcBef>
              <a:spcAft>
                <a:spcPts val="0"/>
              </a:spcAft>
              <a:buSzPts val="3600"/>
              <a:buNone/>
            </a:pPr>
            <a:endParaRPr lang="en-US" sz="1800" dirty="0">
              <a:solidFill>
                <a:schemeClr val="dk1"/>
              </a:solidFill>
              <a:latin typeface="Georgia" panose="02040502050405020303" pitchFamily="18" charset="0"/>
              <a:ea typeface="Times New Roman"/>
              <a:cs typeface="Times New Roman"/>
              <a:sym typeface="Times New Roman"/>
            </a:endParaRPr>
          </a:p>
          <a:p>
            <a:pPr marL="457200" lvl="1" indent="-228600" algn="l" rtl="0">
              <a:lnSpc>
                <a:spcPct val="100000"/>
              </a:lnSpc>
              <a:spcBef>
                <a:spcPts val="0"/>
              </a:spcBef>
              <a:spcAft>
                <a:spcPts val="0"/>
              </a:spcAft>
              <a:buSzPts val="3600"/>
              <a:buFont typeface="Times New Roman"/>
              <a:buChar char="•"/>
            </a:pPr>
            <a:r>
              <a:rPr lang="en-US" sz="3600" dirty="0" smtClean="0">
                <a:solidFill>
                  <a:schemeClr val="dk1"/>
                </a:solidFill>
                <a:latin typeface="Georgia" panose="02040502050405020303" pitchFamily="18" charset="0"/>
                <a:ea typeface="Times New Roman"/>
                <a:cs typeface="Times New Roman"/>
                <a:sym typeface="Times New Roman"/>
              </a:rPr>
              <a:t>Based </a:t>
            </a:r>
            <a:r>
              <a:rPr lang="en-US" sz="3600" dirty="0">
                <a:solidFill>
                  <a:schemeClr val="dk1"/>
                </a:solidFill>
                <a:latin typeface="Georgia" panose="02040502050405020303" pitchFamily="18" charset="0"/>
                <a:ea typeface="Times New Roman"/>
                <a:cs typeface="Times New Roman"/>
                <a:sym typeface="Times New Roman"/>
              </a:rPr>
              <a:t>on content that children need to learn to participate meaningfully in everyday </a:t>
            </a:r>
            <a:r>
              <a:rPr lang="en-US" sz="3600" dirty="0" smtClean="0">
                <a:solidFill>
                  <a:schemeClr val="dk1"/>
                </a:solidFill>
                <a:latin typeface="Georgia" panose="02040502050405020303" pitchFamily="18" charset="0"/>
                <a:ea typeface="Times New Roman"/>
                <a:cs typeface="Times New Roman"/>
                <a:sym typeface="Times New Roman"/>
              </a:rPr>
              <a:t>activities</a:t>
            </a:r>
            <a:endParaRPr sz="3600" dirty="0">
              <a:solidFill>
                <a:schemeClr val="dk1"/>
              </a:solidFill>
              <a:latin typeface="Georgia" panose="02040502050405020303" pitchFamily="18" charset="0"/>
              <a:ea typeface="Times New Roman"/>
              <a:cs typeface="Times New Roman"/>
              <a:sym typeface="Times New Roman"/>
            </a:endParaRPr>
          </a:p>
          <a:p>
            <a:pPr marL="342900" lvl="0" indent="-251459" algn="l" rtl="0">
              <a:spcBef>
                <a:spcPts val="1000"/>
              </a:spcBef>
              <a:spcAft>
                <a:spcPts val="0"/>
              </a:spcAft>
              <a:buSzPts val="1440"/>
              <a:buNone/>
            </a:pPr>
            <a:endParaRPr sz="3600" dirty="0">
              <a:latin typeface="Georgia" panose="02040502050405020303" pitchFamily="18" charset="0"/>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225"/>
        <p:cNvGrpSpPr/>
        <p:nvPr/>
      </p:nvGrpSpPr>
      <p:grpSpPr>
        <a:xfrm>
          <a:off x="0" y="0"/>
          <a:ext cx="0" cy="0"/>
          <a:chOff x="0" y="0"/>
          <a:chExt cx="0" cy="0"/>
        </a:xfrm>
      </p:grpSpPr>
      <p:sp>
        <p:nvSpPr>
          <p:cNvPr id="226" name="Google Shape;226;p42"/>
          <p:cNvSpPr txBox="1">
            <a:spLocks noGrp="1"/>
          </p:cNvSpPr>
          <p:nvPr>
            <p:ph type="title"/>
          </p:nvPr>
        </p:nvSpPr>
        <p:spPr>
          <a:xfrm>
            <a:off x="663675" y="158166"/>
            <a:ext cx="10757100" cy="91948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accent1"/>
              </a:buClr>
              <a:buSzPts val="4000"/>
              <a:buFont typeface="Aharoni"/>
              <a:buNone/>
            </a:pPr>
            <a:r>
              <a:rPr lang="en-US" sz="4400" dirty="0" smtClean="0">
                <a:latin typeface="Georgia" panose="02040502050405020303" pitchFamily="18" charset="0"/>
                <a:ea typeface="Times New Roman"/>
                <a:cs typeface="Times New Roman"/>
                <a:sym typeface="Times New Roman"/>
              </a:rPr>
              <a:t>Identifying </a:t>
            </a:r>
            <a:r>
              <a:rPr lang="en-US" sz="4400" dirty="0">
                <a:latin typeface="Georgia" panose="02040502050405020303" pitchFamily="18" charset="0"/>
                <a:ea typeface="Times New Roman"/>
                <a:cs typeface="Times New Roman"/>
                <a:sym typeface="Times New Roman"/>
              </a:rPr>
              <a:t>Target Learning Objectives</a:t>
            </a:r>
            <a:endParaRPr sz="4400" dirty="0">
              <a:latin typeface="Georgia" panose="02040502050405020303" pitchFamily="18" charset="0"/>
              <a:ea typeface="Times New Roman"/>
              <a:cs typeface="Times New Roman"/>
              <a:sym typeface="Times New Roman"/>
            </a:endParaRPr>
          </a:p>
        </p:txBody>
      </p:sp>
      <p:sp>
        <p:nvSpPr>
          <p:cNvPr id="227" name="Google Shape;227;p42"/>
          <p:cNvSpPr txBox="1">
            <a:spLocks noGrp="1"/>
          </p:cNvSpPr>
          <p:nvPr>
            <p:ph type="body" idx="1"/>
          </p:nvPr>
        </p:nvSpPr>
        <p:spPr>
          <a:xfrm>
            <a:off x="400175" y="1640456"/>
            <a:ext cx="11322600" cy="411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240"/>
              <a:buNone/>
            </a:pPr>
            <a:r>
              <a:rPr lang="en-US" sz="3600" dirty="0">
                <a:solidFill>
                  <a:schemeClr val="dk1"/>
                </a:solidFill>
                <a:latin typeface="Georgia" panose="02040502050405020303" pitchFamily="18" charset="0"/>
                <a:ea typeface="Times New Roman"/>
                <a:cs typeface="Times New Roman"/>
                <a:sym typeface="Times New Roman"/>
              </a:rPr>
              <a:t>We identify children’s target learning objectives from a variety of </a:t>
            </a:r>
            <a:r>
              <a:rPr lang="en-US" sz="3600" dirty="0" smtClean="0">
                <a:solidFill>
                  <a:schemeClr val="dk1"/>
                </a:solidFill>
                <a:latin typeface="Georgia" panose="02040502050405020303" pitchFamily="18" charset="0"/>
                <a:ea typeface="Times New Roman"/>
                <a:cs typeface="Times New Roman"/>
                <a:sym typeface="Times New Roman"/>
              </a:rPr>
              <a:t>sources:</a:t>
            </a:r>
          </a:p>
          <a:p>
            <a:pPr marL="0" lvl="0" indent="0" algn="l" rtl="0">
              <a:lnSpc>
                <a:spcPct val="100000"/>
              </a:lnSpc>
              <a:spcBef>
                <a:spcPts val="0"/>
              </a:spcBef>
              <a:spcAft>
                <a:spcPts val="0"/>
              </a:spcAft>
              <a:buSzPts val="2240"/>
              <a:buNone/>
            </a:pPr>
            <a:endParaRPr lang="en-US" sz="1800" dirty="0" smtClean="0">
              <a:solidFill>
                <a:schemeClr val="dk1"/>
              </a:solidFill>
              <a:latin typeface="Georgia" panose="02040502050405020303" pitchFamily="18" charset="0"/>
              <a:ea typeface="Times New Roman"/>
              <a:cs typeface="Times New Roman"/>
              <a:sym typeface="Times New Roman"/>
            </a:endParaRPr>
          </a:p>
          <a:p>
            <a:pPr lvl="0" indent="-228600" algn="l" rtl="0">
              <a:lnSpc>
                <a:spcPct val="100000"/>
              </a:lnSpc>
              <a:spcBef>
                <a:spcPts val="0"/>
              </a:spcBef>
              <a:spcAft>
                <a:spcPts val="0"/>
              </a:spcAft>
              <a:buSzPct val="100000"/>
              <a:buFont typeface="Arial" panose="020B0604020202020204" pitchFamily="34" charset="0"/>
              <a:buChar char="•"/>
            </a:pPr>
            <a:r>
              <a:rPr lang="en-US" sz="3600" dirty="0" smtClean="0">
                <a:solidFill>
                  <a:schemeClr val="dk1"/>
                </a:solidFill>
                <a:latin typeface="Georgia" panose="02040502050405020303" pitchFamily="18" charset="0"/>
                <a:ea typeface="Times New Roman"/>
                <a:cs typeface="Times New Roman"/>
                <a:sym typeface="Times New Roman"/>
              </a:rPr>
              <a:t>IEP goals</a:t>
            </a:r>
          </a:p>
          <a:p>
            <a:pPr marL="228600" lvl="0" indent="0" algn="l" rtl="0">
              <a:lnSpc>
                <a:spcPct val="100000"/>
              </a:lnSpc>
              <a:spcBef>
                <a:spcPts val="0"/>
              </a:spcBef>
              <a:spcAft>
                <a:spcPts val="0"/>
              </a:spcAft>
              <a:buSzPct val="100000"/>
              <a:buNone/>
            </a:pPr>
            <a:endParaRPr lang="en-US" sz="1800" dirty="0" smtClean="0">
              <a:solidFill>
                <a:schemeClr val="dk1"/>
              </a:solidFill>
              <a:latin typeface="Georgia" panose="02040502050405020303" pitchFamily="18" charset="0"/>
              <a:ea typeface="Times New Roman"/>
              <a:cs typeface="Times New Roman"/>
              <a:sym typeface="Times New Roman"/>
            </a:endParaRPr>
          </a:p>
          <a:p>
            <a:pPr lvl="0" indent="-228600" algn="l" rtl="0">
              <a:lnSpc>
                <a:spcPct val="100000"/>
              </a:lnSpc>
              <a:spcBef>
                <a:spcPts val="0"/>
              </a:spcBef>
              <a:spcAft>
                <a:spcPts val="0"/>
              </a:spcAft>
              <a:buSzPct val="100000"/>
              <a:buFont typeface="Arial" panose="020B0604020202020204" pitchFamily="34" charset="0"/>
              <a:buChar char="•"/>
            </a:pPr>
            <a:r>
              <a:rPr lang="en-US" sz="3600" dirty="0" smtClean="0">
                <a:solidFill>
                  <a:schemeClr val="dk1"/>
                </a:solidFill>
                <a:latin typeface="Georgia" panose="02040502050405020303" pitchFamily="18" charset="0"/>
                <a:ea typeface="Times New Roman"/>
                <a:cs typeface="Times New Roman"/>
                <a:sym typeface="Times New Roman"/>
              </a:rPr>
              <a:t>Curriculum/state standards/benchmarks</a:t>
            </a:r>
          </a:p>
          <a:p>
            <a:pPr marL="228600" lvl="0" indent="0" algn="l" rtl="0">
              <a:lnSpc>
                <a:spcPct val="100000"/>
              </a:lnSpc>
              <a:spcBef>
                <a:spcPts val="0"/>
              </a:spcBef>
              <a:spcAft>
                <a:spcPts val="0"/>
              </a:spcAft>
              <a:buSzPct val="100000"/>
              <a:buNone/>
            </a:pPr>
            <a:endParaRPr lang="en-US" sz="1800" dirty="0" smtClean="0">
              <a:solidFill>
                <a:schemeClr val="dk1"/>
              </a:solidFill>
              <a:latin typeface="Georgia" panose="02040502050405020303" pitchFamily="18" charset="0"/>
              <a:ea typeface="Times New Roman"/>
              <a:cs typeface="Times New Roman"/>
              <a:sym typeface="Times New Roman"/>
            </a:endParaRPr>
          </a:p>
          <a:p>
            <a:pPr lvl="0" indent="-228600" algn="l" rtl="0">
              <a:lnSpc>
                <a:spcPct val="100000"/>
              </a:lnSpc>
              <a:spcBef>
                <a:spcPts val="0"/>
              </a:spcBef>
              <a:spcAft>
                <a:spcPts val="0"/>
              </a:spcAft>
              <a:buSzPct val="100000"/>
              <a:buFont typeface="Arial" panose="020B0604020202020204" pitchFamily="34" charset="0"/>
              <a:buChar char="•"/>
            </a:pPr>
            <a:r>
              <a:rPr lang="en-US" sz="3600" dirty="0" smtClean="0">
                <a:solidFill>
                  <a:schemeClr val="dk1"/>
                </a:solidFill>
                <a:latin typeface="Georgia" panose="02040502050405020303" pitchFamily="18" charset="0"/>
                <a:ea typeface="Times New Roman"/>
                <a:cs typeface="Times New Roman"/>
                <a:sym typeface="Times New Roman"/>
              </a:rPr>
              <a:t>Family </a:t>
            </a:r>
            <a:r>
              <a:rPr lang="en-US" sz="3600" dirty="0">
                <a:solidFill>
                  <a:schemeClr val="dk1"/>
                </a:solidFill>
                <a:latin typeface="Georgia" panose="02040502050405020303" pitchFamily="18" charset="0"/>
                <a:ea typeface="Times New Roman"/>
                <a:cs typeface="Times New Roman"/>
                <a:sym typeface="Times New Roman"/>
              </a:rPr>
              <a:t>input</a:t>
            </a:r>
            <a:endParaRPr sz="3600" dirty="0">
              <a:latin typeface="Georgia" panose="02040502050405020303" pitchFamily="18" charset="0"/>
              <a:ea typeface="Times New Roman"/>
              <a:cs typeface="Times New Roman"/>
              <a:sym typeface="Times New Roman"/>
            </a:endParaRPr>
          </a:p>
          <a:p>
            <a:pPr marL="742950" lvl="1" indent="-153669" algn="l" rtl="0">
              <a:spcBef>
                <a:spcPts val="1000"/>
              </a:spcBef>
              <a:spcAft>
                <a:spcPts val="0"/>
              </a:spcAft>
              <a:buSzPts val="2080"/>
              <a:buFont typeface="Arial"/>
              <a:buNone/>
            </a:pPr>
            <a:endParaRPr sz="3600" dirty="0">
              <a:solidFill>
                <a:schemeClr val="dk1"/>
              </a:solidFill>
              <a:latin typeface="Georgia" panose="02040502050405020303" pitchFamily="18" charset="0"/>
              <a:ea typeface="Times New Roman"/>
              <a:cs typeface="Times New Roman"/>
              <a:sym typeface="Times New Roman"/>
            </a:endParaRPr>
          </a:p>
        </p:txBody>
      </p:sp>
      <p:sp>
        <p:nvSpPr>
          <p:cNvPr id="228" name="Google Shape;228;p42"/>
          <p:cNvSpPr txBox="1">
            <a:spLocks noGrp="1"/>
          </p:cNvSpPr>
          <p:nvPr>
            <p:ph type="ftr" idx="11"/>
          </p:nvPr>
        </p:nvSpPr>
        <p:spPr>
          <a:xfrm>
            <a:off x="531332" y="5871401"/>
            <a:ext cx="10093500" cy="886500"/>
          </a:xfrm>
          <a:prstGeom prst="rect">
            <a:avLst/>
          </a:prstGeom>
          <a:noFill/>
          <a:ln>
            <a:noFill/>
          </a:ln>
        </p:spPr>
        <p:txBody>
          <a:bodyPr spcFirstLastPara="1" wrap="square" lIns="91425" tIns="45700" rIns="91425" bIns="45700" anchor="ctr" anchorCtr="0">
            <a:noAutofit/>
          </a:bodyPr>
          <a:lstStyle/>
          <a:p>
            <a:pPr lvl="0" algn="l"/>
            <a:r>
              <a:rPr lang="en-US" sz="2400" dirty="0">
                <a:latin typeface="Georgia" panose="02040502050405020303" pitchFamily="18" charset="0"/>
              </a:rPr>
              <a:t>(Snyder, et al., 2010)</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233"/>
        <p:cNvGrpSpPr/>
        <p:nvPr/>
      </p:nvGrpSpPr>
      <p:grpSpPr>
        <a:xfrm>
          <a:off x="0" y="0"/>
          <a:ext cx="0" cy="0"/>
          <a:chOff x="0" y="0"/>
          <a:chExt cx="0" cy="0"/>
        </a:xfrm>
      </p:grpSpPr>
      <p:sp>
        <p:nvSpPr>
          <p:cNvPr id="234" name="Google Shape;234;p43"/>
          <p:cNvSpPr txBox="1">
            <a:spLocks noGrp="1"/>
          </p:cNvSpPr>
          <p:nvPr>
            <p:ph type="title"/>
          </p:nvPr>
        </p:nvSpPr>
        <p:spPr>
          <a:xfrm>
            <a:off x="259882" y="365125"/>
            <a:ext cx="11762072" cy="108960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Times New Roman"/>
              <a:buNone/>
            </a:pPr>
            <a:r>
              <a:rPr lang="en-US" sz="4400" dirty="0">
                <a:latin typeface="Georgia" panose="02040502050405020303" pitchFamily="18" charset="0"/>
                <a:ea typeface="Times New Roman"/>
                <a:cs typeface="Times New Roman"/>
                <a:sym typeface="Times New Roman"/>
              </a:rPr>
              <a:t>Writing </a:t>
            </a:r>
            <a:r>
              <a:rPr lang="en-US" sz="4400" dirty="0" smtClean="0">
                <a:latin typeface="Georgia" panose="02040502050405020303" pitchFamily="18" charset="0"/>
                <a:ea typeface="Times New Roman"/>
                <a:cs typeface="Times New Roman"/>
                <a:sym typeface="Times New Roman"/>
              </a:rPr>
              <a:t>Functional Target </a:t>
            </a:r>
            <a:r>
              <a:rPr lang="en-US" sz="4400" dirty="0">
                <a:latin typeface="Georgia" panose="02040502050405020303" pitchFamily="18" charset="0"/>
                <a:ea typeface="Times New Roman"/>
                <a:cs typeface="Times New Roman"/>
                <a:sym typeface="Times New Roman"/>
              </a:rPr>
              <a:t>Learning </a:t>
            </a:r>
            <a:r>
              <a:rPr lang="en-US" sz="4400" dirty="0" smtClean="0">
                <a:latin typeface="Georgia" panose="02040502050405020303" pitchFamily="18" charset="0"/>
                <a:ea typeface="Times New Roman"/>
                <a:cs typeface="Times New Roman"/>
                <a:sym typeface="Times New Roman"/>
              </a:rPr>
              <a:t>Objectives</a:t>
            </a:r>
            <a:endParaRPr sz="4400" dirty="0">
              <a:solidFill>
                <a:schemeClr val="dk1"/>
              </a:solidFill>
              <a:latin typeface="Georgia" panose="02040502050405020303" pitchFamily="18" charset="0"/>
              <a:ea typeface="Times New Roman"/>
              <a:cs typeface="Times New Roman"/>
              <a:sym typeface="Times New Roman"/>
            </a:endParaRPr>
          </a:p>
        </p:txBody>
      </p:sp>
      <p:sp>
        <p:nvSpPr>
          <p:cNvPr id="235" name="Google Shape;235;p43"/>
          <p:cNvSpPr txBox="1">
            <a:spLocks noGrp="1"/>
          </p:cNvSpPr>
          <p:nvPr>
            <p:ph type="body" idx="1"/>
          </p:nvPr>
        </p:nvSpPr>
        <p:spPr>
          <a:xfrm>
            <a:off x="838200" y="1825625"/>
            <a:ext cx="10837244" cy="45900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None/>
            </a:pPr>
            <a:r>
              <a:rPr lang="en-US" sz="3600" dirty="0">
                <a:solidFill>
                  <a:srgbClr val="000000"/>
                </a:solidFill>
                <a:latin typeface="Georgia" panose="02040502050405020303" pitchFamily="18" charset="0"/>
                <a:ea typeface="Times New Roman"/>
                <a:cs typeface="Times New Roman"/>
                <a:sym typeface="Times New Roman"/>
              </a:rPr>
              <a:t>What does functional mean?</a:t>
            </a:r>
            <a:endParaRPr sz="3600" dirty="0">
              <a:solidFill>
                <a:srgbClr val="000000"/>
              </a:solidFill>
              <a:latin typeface="Georgia" panose="02040502050405020303" pitchFamily="18" charset="0"/>
              <a:ea typeface="Times New Roman"/>
              <a:cs typeface="Times New Roman"/>
              <a:sym typeface="Times New Roman"/>
            </a:endParaRPr>
          </a:p>
          <a:p>
            <a:pPr lvl="0" indent="-228600" algn="l" rtl="0">
              <a:lnSpc>
                <a:spcPct val="100000"/>
              </a:lnSpc>
              <a:spcBef>
                <a:spcPts val="500"/>
              </a:spcBef>
              <a:spcAft>
                <a:spcPts val="0"/>
              </a:spcAft>
              <a:buClr>
                <a:srgbClr val="000000"/>
              </a:buClr>
              <a:buSzPts val="2800"/>
              <a:buFont typeface="Arial" panose="020B0604020202020204" pitchFamily="34" charset="0"/>
              <a:buChar char="•"/>
            </a:pPr>
            <a:r>
              <a:rPr lang="en-US" sz="3200" dirty="0" smtClean="0">
                <a:solidFill>
                  <a:srgbClr val="000000"/>
                </a:solidFill>
                <a:latin typeface="Georgia" panose="02040502050405020303" pitchFamily="18" charset="0"/>
                <a:ea typeface="Times New Roman"/>
                <a:cs typeface="Times New Roman"/>
                <a:sym typeface="Times New Roman"/>
              </a:rPr>
              <a:t>Reflect </a:t>
            </a:r>
            <a:r>
              <a:rPr lang="en-US" sz="3200" dirty="0">
                <a:solidFill>
                  <a:srgbClr val="000000"/>
                </a:solidFill>
                <a:latin typeface="Georgia" panose="02040502050405020303" pitchFamily="18" charset="0"/>
                <a:ea typeface="Times New Roman"/>
                <a:cs typeface="Times New Roman"/>
                <a:sym typeface="Times New Roman"/>
              </a:rPr>
              <a:t>concerns of the </a:t>
            </a:r>
            <a:r>
              <a:rPr lang="en-US" sz="3200" dirty="0" smtClean="0">
                <a:solidFill>
                  <a:srgbClr val="000000"/>
                </a:solidFill>
                <a:latin typeface="Georgia" panose="02040502050405020303" pitchFamily="18" charset="0"/>
                <a:ea typeface="Times New Roman"/>
                <a:cs typeface="Times New Roman"/>
                <a:sym typeface="Times New Roman"/>
              </a:rPr>
              <a:t>family</a:t>
            </a:r>
          </a:p>
          <a:p>
            <a:pPr lvl="0" indent="-228600" algn="l" rtl="0">
              <a:lnSpc>
                <a:spcPct val="100000"/>
              </a:lnSpc>
              <a:spcBef>
                <a:spcPts val="500"/>
              </a:spcBef>
              <a:spcAft>
                <a:spcPts val="0"/>
              </a:spcAft>
              <a:buClr>
                <a:srgbClr val="000000"/>
              </a:buClr>
              <a:buSzPts val="2800"/>
              <a:buFont typeface="Arial" panose="020B0604020202020204" pitchFamily="34" charset="0"/>
              <a:buChar char="•"/>
            </a:pPr>
            <a:endParaRPr sz="1200" dirty="0">
              <a:solidFill>
                <a:srgbClr val="000000"/>
              </a:solidFill>
              <a:latin typeface="Georgia" panose="02040502050405020303" pitchFamily="18" charset="0"/>
              <a:ea typeface="Times New Roman"/>
              <a:cs typeface="Times New Roman"/>
              <a:sym typeface="Times New Roman"/>
            </a:endParaRPr>
          </a:p>
          <a:p>
            <a:pPr lvl="0" indent="-228600" algn="l" rtl="0">
              <a:lnSpc>
                <a:spcPct val="100000"/>
              </a:lnSpc>
              <a:spcBef>
                <a:spcPts val="0"/>
              </a:spcBef>
              <a:spcAft>
                <a:spcPts val="0"/>
              </a:spcAft>
              <a:buClr>
                <a:srgbClr val="000000"/>
              </a:buClr>
              <a:buSzPts val="2800"/>
              <a:buFont typeface="Arial" panose="020B0604020202020204" pitchFamily="34" charset="0"/>
              <a:buChar char="•"/>
            </a:pPr>
            <a:r>
              <a:rPr lang="en-US" sz="3200" dirty="0">
                <a:solidFill>
                  <a:srgbClr val="000000"/>
                </a:solidFill>
                <a:latin typeface="Georgia" panose="02040502050405020303" pitchFamily="18" charset="0"/>
                <a:ea typeface="Times New Roman"/>
                <a:cs typeface="Times New Roman"/>
                <a:sym typeface="Times New Roman"/>
              </a:rPr>
              <a:t>Are “jargon free</a:t>
            </a:r>
            <a:r>
              <a:rPr lang="en-US" sz="3200" dirty="0" smtClean="0">
                <a:solidFill>
                  <a:srgbClr val="000000"/>
                </a:solidFill>
                <a:latin typeface="Georgia" panose="02040502050405020303" pitchFamily="18" charset="0"/>
                <a:ea typeface="Times New Roman"/>
                <a:cs typeface="Times New Roman"/>
                <a:sym typeface="Times New Roman"/>
              </a:rPr>
              <a:t>”</a:t>
            </a:r>
          </a:p>
          <a:p>
            <a:pPr lvl="0" indent="-228600" algn="l" rtl="0">
              <a:lnSpc>
                <a:spcPct val="100000"/>
              </a:lnSpc>
              <a:spcBef>
                <a:spcPts val="0"/>
              </a:spcBef>
              <a:spcAft>
                <a:spcPts val="0"/>
              </a:spcAft>
              <a:buClr>
                <a:srgbClr val="000000"/>
              </a:buClr>
              <a:buSzPts val="2800"/>
              <a:buFont typeface="Arial" panose="020B0604020202020204" pitchFamily="34" charset="0"/>
              <a:buChar char="•"/>
            </a:pPr>
            <a:endParaRPr sz="1200" dirty="0">
              <a:solidFill>
                <a:srgbClr val="000000"/>
              </a:solidFill>
              <a:latin typeface="Georgia" panose="02040502050405020303" pitchFamily="18" charset="0"/>
              <a:ea typeface="Times New Roman"/>
              <a:cs typeface="Times New Roman"/>
              <a:sym typeface="Times New Roman"/>
            </a:endParaRPr>
          </a:p>
          <a:p>
            <a:pPr lvl="0" indent="-228600" algn="l" rtl="0">
              <a:lnSpc>
                <a:spcPct val="100000"/>
              </a:lnSpc>
              <a:spcBef>
                <a:spcPts val="0"/>
              </a:spcBef>
              <a:spcAft>
                <a:spcPts val="0"/>
              </a:spcAft>
              <a:buClr>
                <a:srgbClr val="000000"/>
              </a:buClr>
              <a:buSzPts val="2800"/>
              <a:buFont typeface="Arial" panose="020B0604020202020204" pitchFamily="34" charset="0"/>
              <a:buChar char="•"/>
            </a:pPr>
            <a:r>
              <a:rPr lang="en-US" sz="3200" dirty="0">
                <a:solidFill>
                  <a:srgbClr val="000000"/>
                </a:solidFill>
                <a:latin typeface="Georgia" panose="02040502050405020303" pitchFamily="18" charset="0"/>
                <a:ea typeface="Times New Roman"/>
                <a:cs typeface="Times New Roman"/>
                <a:sym typeface="Times New Roman"/>
              </a:rPr>
              <a:t>Address skills and behaviors immediately useful in children’s everyday </a:t>
            </a:r>
            <a:r>
              <a:rPr lang="en-US" sz="3200" dirty="0" smtClean="0">
                <a:solidFill>
                  <a:srgbClr val="000000"/>
                </a:solidFill>
                <a:latin typeface="Georgia" panose="02040502050405020303" pitchFamily="18" charset="0"/>
                <a:ea typeface="Times New Roman"/>
                <a:cs typeface="Times New Roman"/>
                <a:sym typeface="Times New Roman"/>
              </a:rPr>
              <a:t>routines</a:t>
            </a:r>
          </a:p>
          <a:p>
            <a:pPr lvl="0" indent="-228600" algn="l" rtl="0">
              <a:lnSpc>
                <a:spcPct val="100000"/>
              </a:lnSpc>
              <a:spcBef>
                <a:spcPts val="0"/>
              </a:spcBef>
              <a:spcAft>
                <a:spcPts val="0"/>
              </a:spcAft>
              <a:buClr>
                <a:srgbClr val="000000"/>
              </a:buClr>
              <a:buSzPts val="2800"/>
              <a:buFont typeface="Arial" panose="020B0604020202020204" pitchFamily="34" charset="0"/>
              <a:buChar char="•"/>
            </a:pPr>
            <a:endParaRPr sz="1200" dirty="0">
              <a:solidFill>
                <a:srgbClr val="000000"/>
              </a:solidFill>
              <a:latin typeface="Georgia" panose="02040502050405020303" pitchFamily="18" charset="0"/>
              <a:ea typeface="Times New Roman"/>
              <a:cs typeface="Times New Roman"/>
              <a:sym typeface="Times New Roman"/>
            </a:endParaRPr>
          </a:p>
          <a:p>
            <a:pPr lvl="0" indent="-228600" algn="l" rtl="0">
              <a:lnSpc>
                <a:spcPct val="100000"/>
              </a:lnSpc>
              <a:spcBef>
                <a:spcPts val="0"/>
              </a:spcBef>
              <a:spcAft>
                <a:spcPts val="0"/>
              </a:spcAft>
              <a:buClr>
                <a:srgbClr val="000000"/>
              </a:buClr>
              <a:buSzPts val="2800"/>
              <a:buFont typeface="Arial" panose="020B0604020202020204" pitchFamily="34" charset="0"/>
              <a:buChar char="•"/>
            </a:pPr>
            <a:r>
              <a:rPr lang="en-US" sz="3200" dirty="0">
                <a:solidFill>
                  <a:srgbClr val="000000"/>
                </a:solidFill>
                <a:latin typeface="Georgia" panose="02040502050405020303" pitchFamily="18" charset="0"/>
                <a:ea typeface="Times New Roman"/>
                <a:cs typeface="Times New Roman"/>
                <a:sym typeface="Times New Roman"/>
              </a:rPr>
              <a:t>Are integrated into daily </a:t>
            </a:r>
            <a:r>
              <a:rPr lang="en-US" sz="3200" dirty="0" smtClean="0">
                <a:solidFill>
                  <a:srgbClr val="000000"/>
                </a:solidFill>
                <a:latin typeface="Georgia" panose="02040502050405020303" pitchFamily="18" charset="0"/>
                <a:ea typeface="Times New Roman"/>
                <a:cs typeface="Times New Roman"/>
                <a:sym typeface="Times New Roman"/>
              </a:rPr>
              <a:t>routines</a:t>
            </a:r>
          </a:p>
          <a:p>
            <a:pPr lvl="0" indent="-228600" algn="l" rtl="0">
              <a:lnSpc>
                <a:spcPct val="100000"/>
              </a:lnSpc>
              <a:spcBef>
                <a:spcPts val="0"/>
              </a:spcBef>
              <a:spcAft>
                <a:spcPts val="0"/>
              </a:spcAft>
              <a:buClr>
                <a:srgbClr val="000000"/>
              </a:buClr>
              <a:buSzPts val="2800"/>
              <a:buFont typeface="Arial" panose="020B0604020202020204" pitchFamily="34" charset="0"/>
              <a:buChar char="•"/>
            </a:pPr>
            <a:endParaRPr sz="1200" dirty="0">
              <a:solidFill>
                <a:srgbClr val="000000"/>
              </a:solidFill>
              <a:latin typeface="Georgia" panose="02040502050405020303" pitchFamily="18" charset="0"/>
              <a:ea typeface="Times New Roman"/>
              <a:cs typeface="Times New Roman"/>
              <a:sym typeface="Times New Roman"/>
            </a:endParaRPr>
          </a:p>
          <a:p>
            <a:pPr lvl="0" indent="-228600" algn="l" rtl="0">
              <a:lnSpc>
                <a:spcPct val="100000"/>
              </a:lnSpc>
              <a:spcBef>
                <a:spcPts val="0"/>
              </a:spcBef>
              <a:spcAft>
                <a:spcPts val="0"/>
              </a:spcAft>
              <a:buClr>
                <a:srgbClr val="000000"/>
              </a:buClr>
              <a:buSzPts val="2800"/>
              <a:buFont typeface="Arial" panose="020B0604020202020204" pitchFamily="34" charset="0"/>
              <a:buChar char="•"/>
            </a:pPr>
            <a:r>
              <a:rPr lang="en-US" sz="3200" dirty="0">
                <a:solidFill>
                  <a:srgbClr val="000000"/>
                </a:solidFill>
                <a:latin typeface="Georgia" panose="02040502050405020303" pitchFamily="18" charset="0"/>
                <a:ea typeface="Times New Roman"/>
                <a:cs typeface="Times New Roman"/>
                <a:sym typeface="Times New Roman"/>
              </a:rPr>
              <a:t>Are evaluated with a logical criterion</a:t>
            </a:r>
            <a:endParaRPr sz="3200" dirty="0">
              <a:solidFill>
                <a:srgbClr val="000000"/>
              </a:solidFill>
              <a:latin typeface="Georgia" panose="02040502050405020303" pitchFamily="18" charset="0"/>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240"/>
        <p:cNvGrpSpPr/>
        <p:nvPr/>
      </p:nvGrpSpPr>
      <p:grpSpPr>
        <a:xfrm>
          <a:off x="0" y="0"/>
          <a:ext cx="0" cy="0"/>
          <a:chOff x="0" y="0"/>
          <a:chExt cx="0" cy="0"/>
        </a:xfrm>
      </p:grpSpPr>
      <p:sp>
        <p:nvSpPr>
          <p:cNvPr id="241" name="Google Shape;241;p44"/>
          <p:cNvSpPr txBox="1">
            <a:spLocks noGrp="1"/>
          </p:cNvSpPr>
          <p:nvPr>
            <p:ph type="title"/>
          </p:nvPr>
        </p:nvSpPr>
        <p:spPr>
          <a:xfrm>
            <a:off x="327259" y="365125"/>
            <a:ext cx="11028129" cy="761031"/>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400" dirty="0">
                <a:latin typeface="Georgia" panose="02040502050405020303" pitchFamily="18" charset="0"/>
                <a:ea typeface="Times New Roman"/>
                <a:cs typeface="Times New Roman"/>
                <a:sym typeface="Times New Roman"/>
              </a:rPr>
              <a:t>Examples of </a:t>
            </a:r>
            <a:r>
              <a:rPr lang="en-US" sz="4400" dirty="0" smtClean="0">
                <a:latin typeface="Georgia" panose="02040502050405020303" pitchFamily="18" charset="0"/>
                <a:ea typeface="Times New Roman"/>
                <a:cs typeface="Times New Roman"/>
                <a:sym typeface="Times New Roman"/>
              </a:rPr>
              <a:t>Target </a:t>
            </a:r>
            <a:r>
              <a:rPr lang="en-US" sz="4400" dirty="0">
                <a:latin typeface="Georgia" panose="02040502050405020303" pitchFamily="18" charset="0"/>
                <a:ea typeface="Times New Roman"/>
                <a:cs typeface="Times New Roman"/>
                <a:sym typeface="Times New Roman"/>
              </a:rPr>
              <a:t>Learning Objectives</a:t>
            </a:r>
            <a:endParaRPr sz="4400" dirty="0">
              <a:latin typeface="Georgia" panose="02040502050405020303" pitchFamily="18" charset="0"/>
              <a:ea typeface="Times New Roman"/>
              <a:cs typeface="Times New Roman"/>
              <a:sym typeface="Times New Roman"/>
            </a:endParaRPr>
          </a:p>
        </p:txBody>
      </p:sp>
      <p:sp>
        <p:nvSpPr>
          <p:cNvPr id="243" name="Google Shape;243;p44"/>
          <p:cNvSpPr txBox="1">
            <a:spLocks noGrp="1"/>
          </p:cNvSpPr>
          <p:nvPr>
            <p:ph type="body" idx="2"/>
          </p:nvPr>
        </p:nvSpPr>
        <p:spPr>
          <a:xfrm>
            <a:off x="493291" y="1473541"/>
            <a:ext cx="5157900" cy="4398600"/>
          </a:xfrm>
          <a:prstGeom prst="rect">
            <a:avLst/>
          </a:prstGeom>
        </p:spPr>
        <p:txBody>
          <a:bodyPr spcFirstLastPara="1" wrap="square" lIns="91425" tIns="45700" rIns="91425" bIns="45700" anchor="t" anchorCtr="0">
            <a:noAutofit/>
          </a:bodyPr>
          <a:lstStyle/>
          <a:p>
            <a:pPr marL="0" lvl="0" indent="0" algn="l" rtl="0">
              <a:lnSpc>
                <a:spcPct val="100000"/>
              </a:lnSpc>
              <a:spcBef>
                <a:spcPts val="1000"/>
              </a:spcBef>
              <a:spcAft>
                <a:spcPts val="0"/>
              </a:spcAft>
              <a:buNone/>
            </a:pPr>
            <a:r>
              <a:rPr lang="en-US" sz="3200" u="sng" dirty="0">
                <a:solidFill>
                  <a:srgbClr val="000000"/>
                </a:solidFill>
                <a:latin typeface="Georgia" panose="02040502050405020303" pitchFamily="18" charset="0"/>
                <a:ea typeface="Times New Roman"/>
                <a:cs typeface="Times New Roman"/>
                <a:sym typeface="Times New Roman"/>
              </a:rPr>
              <a:t>Instead </a:t>
            </a:r>
            <a:r>
              <a:rPr lang="en-US" sz="3200" u="sng" dirty="0" smtClean="0">
                <a:solidFill>
                  <a:srgbClr val="000000"/>
                </a:solidFill>
                <a:latin typeface="Georgia" panose="02040502050405020303" pitchFamily="18" charset="0"/>
                <a:ea typeface="Times New Roman"/>
                <a:cs typeface="Times New Roman"/>
                <a:sym typeface="Times New Roman"/>
              </a:rPr>
              <a:t>of</a:t>
            </a:r>
            <a:r>
              <a:rPr lang="en-US" sz="3200" dirty="0" smtClean="0">
                <a:solidFill>
                  <a:srgbClr val="000000"/>
                </a:solidFill>
                <a:latin typeface="Georgia" panose="02040502050405020303" pitchFamily="18" charset="0"/>
                <a:ea typeface="Times New Roman"/>
                <a:cs typeface="Times New Roman"/>
                <a:sym typeface="Times New Roman"/>
              </a:rPr>
              <a:t>:</a:t>
            </a:r>
          </a:p>
          <a:p>
            <a:pPr marL="182880" lvl="0" indent="-228600" algn="l" rtl="0">
              <a:lnSpc>
                <a:spcPct val="100000"/>
              </a:lnSpc>
              <a:spcBef>
                <a:spcPts val="1000"/>
              </a:spcBef>
              <a:spcAft>
                <a:spcPts val="0"/>
              </a:spcAft>
              <a:buSzPct val="100000"/>
              <a:buFont typeface="Arial" panose="020B0604020202020204" pitchFamily="34" charset="0"/>
              <a:buChar char="•"/>
            </a:pPr>
            <a:r>
              <a:rPr lang="en-US" sz="2800" dirty="0" smtClean="0">
                <a:solidFill>
                  <a:srgbClr val="000000"/>
                </a:solidFill>
                <a:latin typeface="Georgia" panose="02040502050405020303" pitchFamily="18" charset="0"/>
                <a:ea typeface="Times New Roman"/>
                <a:cs typeface="Times New Roman"/>
                <a:sym typeface="Times New Roman"/>
              </a:rPr>
              <a:t>Jared </a:t>
            </a:r>
            <a:r>
              <a:rPr lang="en-US" sz="2800" dirty="0">
                <a:solidFill>
                  <a:srgbClr val="000000"/>
                </a:solidFill>
                <a:latin typeface="Georgia" panose="02040502050405020303" pitchFamily="18" charset="0"/>
                <a:ea typeface="Times New Roman"/>
                <a:cs typeface="Times New Roman"/>
                <a:sym typeface="Times New Roman"/>
              </a:rPr>
              <a:t>will ambulate 5 feet using a walker with minimal </a:t>
            </a:r>
            <a:r>
              <a:rPr lang="en-US" sz="2800" dirty="0" smtClean="0">
                <a:solidFill>
                  <a:srgbClr val="000000"/>
                </a:solidFill>
                <a:latin typeface="Georgia" panose="02040502050405020303" pitchFamily="18" charset="0"/>
                <a:ea typeface="Times New Roman"/>
                <a:cs typeface="Times New Roman"/>
                <a:sym typeface="Times New Roman"/>
              </a:rPr>
              <a:t>assistance</a:t>
            </a:r>
          </a:p>
          <a:p>
            <a:pPr marL="0" lvl="0" indent="0" algn="l" rtl="0">
              <a:lnSpc>
                <a:spcPct val="100000"/>
              </a:lnSpc>
              <a:spcBef>
                <a:spcPts val="1000"/>
              </a:spcBef>
              <a:spcAft>
                <a:spcPts val="0"/>
              </a:spcAft>
              <a:buSzPct val="100000"/>
              <a:buNone/>
            </a:pPr>
            <a:endParaRPr lang="en-US" sz="2800" dirty="0" smtClean="0">
              <a:solidFill>
                <a:srgbClr val="000000"/>
              </a:solidFill>
              <a:latin typeface="Georgia" panose="02040502050405020303" pitchFamily="18" charset="0"/>
              <a:ea typeface="Times New Roman"/>
              <a:cs typeface="Times New Roman"/>
              <a:sym typeface="Times New Roman"/>
            </a:endParaRPr>
          </a:p>
          <a:p>
            <a:pPr marL="182880" lvl="0" indent="-228600" algn="l" rtl="0">
              <a:lnSpc>
                <a:spcPct val="100000"/>
              </a:lnSpc>
              <a:spcBef>
                <a:spcPts val="1000"/>
              </a:spcBef>
              <a:spcAft>
                <a:spcPts val="0"/>
              </a:spcAft>
              <a:buSzPct val="100000"/>
              <a:buFont typeface="Arial" panose="020B0604020202020204" pitchFamily="34" charset="0"/>
              <a:buChar char="•"/>
            </a:pPr>
            <a:r>
              <a:rPr lang="en-US" sz="2800" dirty="0" err="1" smtClean="0">
                <a:solidFill>
                  <a:srgbClr val="000000"/>
                </a:solidFill>
                <a:latin typeface="Georgia" panose="02040502050405020303" pitchFamily="18" charset="0"/>
                <a:ea typeface="Times New Roman"/>
                <a:cs typeface="Times New Roman"/>
                <a:sym typeface="Times New Roman"/>
              </a:rPr>
              <a:t>Kisharra</a:t>
            </a:r>
            <a:r>
              <a:rPr lang="en-US" sz="2800" dirty="0" smtClean="0">
                <a:solidFill>
                  <a:srgbClr val="000000"/>
                </a:solidFill>
                <a:latin typeface="Georgia" panose="02040502050405020303" pitchFamily="18" charset="0"/>
                <a:ea typeface="Times New Roman"/>
                <a:cs typeface="Times New Roman"/>
                <a:sym typeface="Times New Roman"/>
              </a:rPr>
              <a:t> </a:t>
            </a:r>
            <a:r>
              <a:rPr lang="en-US" sz="2800" dirty="0">
                <a:solidFill>
                  <a:srgbClr val="000000"/>
                </a:solidFill>
                <a:latin typeface="Georgia" panose="02040502050405020303" pitchFamily="18" charset="0"/>
                <a:ea typeface="Times New Roman"/>
                <a:cs typeface="Times New Roman"/>
                <a:sym typeface="Times New Roman"/>
              </a:rPr>
              <a:t>will activate toys</a:t>
            </a:r>
            <a:endParaRPr sz="2800" dirty="0">
              <a:solidFill>
                <a:srgbClr val="000000"/>
              </a:solidFill>
              <a:latin typeface="Georgia" panose="02040502050405020303" pitchFamily="18" charset="0"/>
              <a:ea typeface="Times New Roman"/>
              <a:cs typeface="Times New Roman"/>
              <a:sym typeface="Times New Roman"/>
            </a:endParaRPr>
          </a:p>
          <a:p>
            <a:pPr marL="0" lvl="0" indent="0" algn="l" rtl="0">
              <a:spcBef>
                <a:spcPts val="2100"/>
              </a:spcBef>
              <a:spcAft>
                <a:spcPts val="2100"/>
              </a:spcAft>
              <a:buNone/>
            </a:pPr>
            <a:endParaRPr dirty="0">
              <a:latin typeface="Georgia" panose="02040502050405020303" pitchFamily="18" charset="0"/>
            </a:endParaRPr>
          </a:p>
        </p:txBody>
      </p:sp>
      <p:sp>
        <p:nvSpPr>
          <p:cNvPr id="244" name="Google Shape;244;p44"/>
          <p:cNvSpPr txBox="1">
            <a:spLocks noGrp="1"/>
          </p:cNvSpPr>
          <p:nvPr>
            <p:ph type="body" idx="4"/>
          </p:nvPr>
        </p:nvSpPr>
        <p:spPr>
          <a:xfrm>
            <a:off x="5841323" y="1369632"/>
            <a:ext cx="5776370" cy="5143500"/>
          </a:xfrm>
          <a:prstGeom prst="rect">
            <a:avLst/>
          </a:prstGeom>
        </p:spPr>
        <p:txBody>
          <a:bodyPr spcFirstLastPara="1" wrap="square" lIns="91425" tIns="45700" rIns="91425" bIns="45700" anchor="t" anchorCtr="0">
            <a:noAutofit/>
          </a:bodyPr>
          <a:lstStyle/>
          <a:p>
            <a:pPr marL="0" lvl="0" indent="0" algn="l" rtl="0">
              <a:lnSpc>
                <a:spcPct val="100000"/>
              </a:lnSpc>
              <a:spcBef>
                <a:spcPts val="1000"/>
              </a:spcBef>
              <a:spcAft>
                <a:spcPts val="0"/>
              </a:spcAft>
              <a:buNone/>
            </a:pPr>
            <a:r>
              <a:rPr lang="en-US" sz="3200" u="sng" dirty="0">
                <a:solidFill>
                  <a:srgbClr val="000000"/>
                </a:solidFill>
                <a:latin typeface="Georgia" panose="02040502050405020303" pitchFamily="18" charset="0"/>
                <a:ea typeface="Times New Roman"/>
                <a:cs typeface="Times New Roman"/>
                <a:sym typeface="Times New Roman"/>
              </a:rPr>
              <a:t>How about </a:t>
            </a:r>
            <a:r>
              <a:rPr lang="en-US" sz="3200" u="sng" dirty="0" smtClean="0">
                <a:solidFill>
                  <a:srgbClr val="000000"/>
                </a:solidFill>
                <a:latin typeface="Georgia" panose="02040502050405020303" pitchFamily="18" charset="0"/>
                <a:ea typeface="Times New Roman"/>
                <a:cs typeface="Times New Roman"/>
                <a:sym typeface="Times New Roman"/>
              </a:rPr>
              <a:t>this</a:t>
            </a:r>
            <a:r>
              <a:rPr lang="en-US" sz="3200" dirty="0" smtClean="0">
                <a:solidFill>
                  <a:srgbClr val="000000"/>
                </a:solidFill>
                <a:latin typeface="Georgia" panose="02040502050405020303" pitchFamily="18" charset="0"/>
                <a:ea typeface="Times New Roman"/>
                <a:cs typeface="Times New Roman"/>
                <a:sym typeface="Times New Roman"/>
              </a:rPr>
              <a:t>:</a:t>
            </a:r>
          </a:p>
          <a:p>
            <a:pPr lvl="0" indent="-228600" algn="l" rtl="0">
              <a:lnSpc>
                <a:spcPct val="100000"/>
              </a:lnSpc>
              <a:spcBef>
                <a:spcPts val="1000"/>
              </a:spcBef>
              <a:spcAft>
                <a:spcPts val="0"/>
              </a:spcAft>
              <a:buSzPct val="100000"/>
              <a:buFont typeface="Arial" panose="020B0604020202020204" pitchFamily="34" charset="0"/>
              <a:buChar char="•"/>
            </a:pPr>
            <a:r>
              <a:rPr lang="en-US" sz="2800" dirty="0" smtClean="0">
                <a:solidFill>
                  <a:srgbClr val="000000"/>
                </a:solidFill>
                <a:latin typeface="Georgia" panose="02040502050405020303" pitchFamily="18" charset="0"/>
                <a:ea typeface="Times New Roman"/>
                <a:cs typeface="Times New Roman"/>
                <a:sym typeface="Times New Roman"/>
              </a:rPr>
              <a:t>Jared </a:t>
            </a:r>
            <a:r>
              <a:rPr lang="en-US" sz="2800" dirty="0">
                <a:solidFill>
                  <a:srgbClr val="000000"/>
                </a:solidFill>
                <a:latin typeface="Georgia" panose="02040502050405020303" pitchFamily="18" charset="0"/>
                <a:ea typeface="Times New Roman"/>
                <a:cs typeface="Times New Roman"/>
                <a:sym typeface="Times New Roman"/>
              </a:rPr>
              <a:t>will move five steps with his walker to play with the children in a play group </a:t>
            </a:r>
            <a:r>
              <a:rPr lang="en-US" sz="2800" dirty="0" smtClean="0">
                <a:solidFill>
                  <a:srgbClr val="000000"/>
                </a:solidFill>
                <a:latin typeface="Georgia" panose="02040502050405020303" pitchFamily="18" charset="0"/>
                <a:ea typeface="Times New Roman"/>
                <a:cs typeface="Times New Roman"/>
                <a:sym typeface="Times New Roman"/>
              </a:rPr>
              <a:t>two </a:t>
            </a:r>
            <a:r>
              <a:rPr lang="en-US" sz="2800" dirty="0">
                <a:solidFill>
                  <a:srgbClr val="000000"/>
                </a:solidFill>
                <a:latin typeface="Georgia" panose="02040502050405020303" pitchFamily="18" charset="0"/>
                <a:ea typeface="Times New Roman"/>
                <a:cs typeface="Times New Roman"/>
                <a:sym typeface="Times New Roman"/>
              </a:rPr>
              <a:t>times a day for </a:t>
            </a:r>
            <a:r>
              <a:rPr lang="en-US" sz="2800" dirty="0" smtClean="0">
                <a:solidFill>
                  <a:srgbClr val="000000"/>
                </a:solidFill>
                <a:latin typeface="Georgia" panose="02040502050405020303" pitchFamily="18" charset="0"/>
                <a:ea typeface="Times New Roman"/>
                <a:cs typeface="Times New Roman"/>
                <a:sym typeface="Times New Roman"/>
              </a:rPr>
              <a:t>two weeks</a:t>
            </a:r>
          </a:p>
          <a:p>
            <a:pPr marL="228600" lvl="0" indent="0" algn="l" rtl="0">
              <a:lnSpc>
                <a:spcPct val="100000"/>
              </a:lnSpc>
              <a:spcBef>
                <a:spcPts val="1000"/>
              </a:spcBef>
              <a:spcAft>
                <a:spcPts val="0"/>
              </a:spcAft>
              <a:buSzPct val="100000"/>
              <a:buNone/>
            </a:pPr>
            <a:endParaRPr lang="en-US" sz="1200" dirty="0" smtClean="0">
              <a:solidFill>
                <a:srgbClr val="000000"/>
              </a:solidFill>
              <a:latin typeface="Georgia" panose="02040502050405020303" pitchFamily="18" charset="0"/>
              <a:ea typeface="Times New Roman"/>
              <a:cs typeface="Times New Roman"/>
              <a:sym typeface="Times New Roman"/>
            </a:endParaRPr>
          </a:p>
          <a:p>
            <a:pPr lvl="0" indent="-228600" algn="l" rtl="0">
              <a:lnSpc>
                <a:spcPct val="100000"/>
              </a:lnSpc>
              <a:spcBef>
                <a:spcPts val="1000"/>
              </a:spcBef>
              <a:spcAft>
                <a:spcPts val="0"/>
              </a:spcAft>
              <a:buSzPct val="100000"/>
              <a:buFont typeface="Arial" panose="020B0604020202020204" pitchFamily="34" charset="0"/>
              <a:buChar char="•"/>
            </a:pPr>
            <a:r>
              <a:rPr lang="en-US" sz="2800" dirty="0" err="1" smtClean="0">
                <a:solidFill>
                  <a:srgbClr val="000000"/>
                </a:solidFill>
                <a:latin typeface="Georgia" panose="02040502050405020303" pitchFamily="18" charset="0"/>
                <a:ea typeface="Times New Roman"/>
                <a:cs typeface="Times New Roman"/>
                <a:sym typeface="Times New Roman"/>
              </a:rPr>
              <a:t>Kisharra</a:t>
            </a:r>
            <a:r>
              <a:rPr lang="en-US" sz="2800" dirty="0" smtClean="0">
                <a:solidFill>
                  <a:srgbClr val="000000"/>
                </a:solidFill>
                <a:latin typeface="Georgia" panose="02040502050405020303" pitchFamily="18" charset="0"/>
                <a:ea typeface="Times New Roman"/>
                <a:cs typeface="Times New Roman"/>
                <a:sym typeface="Times New Roman"/>
              </a:rPr>
              <a:t> </a:t>
            </a:r>
            <a:r>
              <a:rPr lang="en-US" sz="2800" dirty="0">
                <a:solidFill>
                  <a:srgbClr val="000000"/>
                </a:solidFill>
                <a:latin typeface="Georgia" panose="02040502050405020303" pitchFamily="18" charset="0"/>
                <a:ea typeface="Times New Roman"/>
                <a:cs typeface="Times New Roman"/>
                <a:sym typeface="Times New Roman"/>
              </a:rPr>
              <a:t>will use at least </a:t>
            </a:r>
            <a:r>
              <a:rPr lang="en-US" sz="2800" dirty="0" smtClean="0">
                <a:solidFill>
                  <a:srgbClr val="000000"/>
                </a:solidFill>
                <a:latin typeface="Georgia" panose="02040502050405020303" pitchFamily="18" charset="0"/>
                <a:ea typeface="Times New Roman"/>
                <a:cs typeface="Times New Roman"/>
                <a:sym typeface="Times New Roman"/>
              </a:rPr>
              <a:t>four </a:t>
            </a:r>
            <a:r>
              <a:rPr lang="en-US" sz="2800" dirty="0">
                <a:solidFill>
                  <a:srgbClr val="000000"/>
                </a:solidFill>
                <a:latin typeface="Georgia" panose="02040502050405020303" pitchFamily="18" charset="0"/>
                <a:ea typeface="Times New Roman"/>
                <a:cs typeface="Times New Roman"/>
                <a:sym typeface="Times New Roman"/>
              </a:rPr>
              <a:t>switches hooked to different toys to play by herself for </a:t>
            </a:r>
            <a:r>
              <a:rPr lang="en-US" sz="2800" dirty="0" smtClean="0">
                <a:solidFill>
                  <a:srgbClr val="000000"/>
                </a:solidFill>
                <a:latin typeface="Georgia" panose="02040502050405020303" pitchFamily="18" charset="0"/>
                <a:ea typeface="Times New Roman"/>
                <a:cs typeface="Times New Roman"/>
                <a:sym typeface="Times New Roman"/>
              </a:rPr>
              <a:t>least five </a:t>
            </a:r>
            <a:r>
              <a:rPr lang="en-US" sz="2800" dirty="0">
                <a:solidFill>
                  <a:srgbClr val="000000"/>
                </a:solidFill>
                <a:latin typeface="Georgia" panose="02040502050405020303" pitchFamily="18" charset="0"/>
                <a:ea typeface="Times New Roman"/>
                <a:cs typeface="Times New Roman"/>
                <a:sym typeface="Times New Roman"/>
              </a:rPr>
              <a:t>minutes at </a:t>
            </a:r>
            <a:r>
              <a:rPr lang="en-US" sz="2800" dirty="0" smtClean="0">
                <a:solidFill>
                  <a:srgbClr val="000000"/>
                </a:solidFill>
                <a:latin typeface="Georgia" panose="02040502050405020303" pitchFamily="18" charset="0"/>
                <a:ea typeface="Times New Roman"/>
                <a:cs typeface="Times New Roman"/>
                <a:sym typeface="Times New Roman"/>
              </a:rPr>
              <a:t>school</a:t>
            </a:r>
            <a:endParaRPr sz="2800" dirty="0">
              <a:solidFill>
                <a:srgbClr val="000000"/>
              </a:solidFill>
              <a:latin typeface="Georgia" panose="02040502050405020303" pitchFamily="18" charset="0"/>
              <a:ea typeface="Times New Roman"/>
              <a:cs typeface="Times New Roman"/>
              <a:sym typeface="Times New Roman"/>
            </a:endParaRPr>
          </a:p>
          <a:p>
            <a:pPr marL="0" lvl="0" indent="0" algn="l" rtl="0">
              <a:spcBef>
                <a:spcPts val="2100"/>
              </a:spcBef>
              <a:spcAft>
                <a:spcPts val="2100"/>
              </a:spcAft>
              <a:buNone/>
            </a:pPr>
            <a:endParaRPr sz="3000" b="1" dirty="0">
              <a:latin typeface="Georgia" panose="02040502050405020303" pitchFamily="18" charset="0"/>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750" y="2231666"/>
            <a:ext cx="11360700" cy="1300805"/>
          </a:xfrm>
        </p:spPr>
        <p:txBody>
          <a:bodyPr/>
          <a:lstStyle/>
          <a:p>
            <a:pPr lvl="0" algn="ctr"/>
            <a:r>
              <a:rPr lang="en-US" sz="6000" b="1" dirty="0">
                <a:latin typeface="Times New Roman"/>
                <a:ea typeface="Times New Roman"/>
                <a:cs typeface="Times New Roman"/>
                <a:sym typeface="Times New Roman"/>
              </a:rPr>
              <a:t>When To Teach</a:t>
            </a:r>
            <a:br>
              <a:rPr lang="en-US" sz="6000" b="1" dirty="0">
                <a:latin typeface="Times New Roman"/>
                <a:ea typeface="Times New Roman"/>
                <a:cs typeface="Times New Roman"/>
                <a:sym typeface="Times New Roman"/>
              </a:rPr>
            </a:br>
            <a:endParaRPr lang="en-US" sz="6000" dirty="0"/>
          </a:p>
        </p:txBody>
      </p:sp>
      <p:sp>
        <p:nvSpPr>
          <p:cNvPr id="3" name="Text Placeholder 2"/>
          <p:cNvSpPr>
            <a:spLocks noGrp="1"/>
          </p:cNvSpPr>
          <p:nvPr>
            <p:ph type="body" idx="1"/>
          </p:nvPr>
        </p:nvSpPr>
        <p:spPr>
          <a:xfrm>
            <a:off x="287584" y="6001191"/>
            <a:ext cx="11360700" cy="631257"/>
          </a:xfrm>
        </p:spPr>
        <p:txBody>
          <a:bodyPr/>
          <a:lstStyle/>
          <a:p>
            <a:pPr marL="76200" lvl="0" indent="0">
              <a:buNone/>
            </a:pPr>
            <a:r>
              <a:rPr lang="en-US" dirty="0">
                <a:solidFill>
                  <a:schemeClr val="tx1"/>
                </a:solidFill>
                <a:latin typeface="Georgia" panose="02040502050405020303" pitchFamily="18" charset="0"/>
              </a:rPr>
              <a:t>(Snyder, et al., 2010)</a:t>
            </a:r>
          </a:p>
          <a:p>
            <a:pPr marL="76200" indent="0">
              <a:buNone/>
            </a:pPr>
            <a:endParaRPr lang="en-US" dirty="0">
              <a:solidFill>
                <a:schemeClr val="tx1"/>
              </a:solidFill>
            </a:endParaRPr>
          </a:p>
        </p:txBody>
      </p:sp>
    </p:spTree>
    <p:extLst>
      <p:ext uri="{BB962C8B-B14F-4D97-AF65-F5344CB8AC3E}">
        <p14:creationId xmlns:p14="http://schemas.microsoft.com/office/powerpoint/2010/main" val="1038765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255"/>
        <p:cNvGrpSpPr/>
        <p:nvPr/>
      </p:nvGrpSpPr>
      <p:grpSpPr>
        <a:xfrm>
          <a:off x="0" y="0"/>
          <a:ext cx="0" cy="0"/>
          <a:chOff x="0" y="0"/>
          <a:chExt cx="0" cy="0"/>
        </a:xfrm>
      </p:grpSpPr>
      <p:sp>
        <p:nvSpPr>
          <p:cNvPr id="2" name="Title 1"/>
          <p:cNvSpPr>
            <a:spLocks noGrp="1"/>
          </p:cNvSpPr>
          <p:nvPr>
            <p:ph type="title"/>
          </p:nvPr>
        </p:nvSpPr>
        <p:spPr>
          <a:xfrm>
            <a:off x="365650" y="223725"/>
            <a:ext cx="11360700" cy="763500"/>
          </a:xfrm>
        </p:spPr>
        <p:txBody>
          <a:bodyPr/>
          <a:lstStyle/>
          <a:p>
            <a:pPr algn="ctr"/>
            <a:r>
              <a:rPr lang="en-US" sz="4400" dirty="0" smtClean="0">
                <a:latin typeface="Georgia" panose="02040502050405020303" pitchFamily="18" charset="0"/>
              </a:rPr>
              <a:t>Embedded Instruction</a:t>
            </a:r>
            <a:endParaRPr lang="en-US" sz="4400" dirty="0">
              <a:latin typeface="Georgia" panose="02040502050405020303" pitchFamily="18" charset="0"/>
            </a:endParaRPr>
          </a:p>
        </p:txBody>
      </p:sp>
      <p:pic>
        <p:nvPicPr>
          <p:cNvPr id="256" name="Google Shape;256;p46" descr="When embedding target goals, the team should consider the daily activities, routines and transitions. It is like 2 pieces of a puzzle, one being the learning target (child's abilities, priority skills, preferences &amp; support needs) and the other piece of the puzzle is how to teach these learning targets within activities, routines or transitions during the day. These puzzle pieces are inter-linked, fitting together.&#10;"/>
          <p:cNvPicPr preferRelativeResize="0"/>
          <p:nvPr/>
        </p:nvPicPr>
        <p:blipFill>
          <a:blip r:embed="rId3">
            <a:alphaModFix/>
          </a:blip>
          <a:stretch>
            <a:fillRect/>
          </a:stretch>
        </p:blipFill>
        <p:spPr>
          <a:xfrm>
            <a:off x="1905802" y="1203675"/>
            <a:ext cx="8614611" cy="4581107"/>
          </a:xfrm>
          <a:prstGeom prst="rect">
            <a:avLst/>
          </a:prstGeom>
          <a:noFill/>
          <a:ln>
            <a:noFill/>
          </a:ln>
        </p:spPr>
      </p:pic>
      <p:sp>
        <p:nvSpPr>
          <p:cNvPr id="257" name="Google Shape;257;p46"/>
          <p:cNvSpPr txBox="1"/>
          <p:nvPr/>
        </p:nvSpPr>
        <p:spPr>
          <a:xfrm>
            <a:off x="365650" y="6001232"/>
            <a:ext cx="5970824" cy="67696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2400" dirty="0" smtClean="0">
                <a:latin typeface="Georgia" panose="02040502050405020303" pitchFamily="18" charset="0"/>
              </a:rPr>
              <a:t>Snyder, P., McLean, M., &amp; </a:t>
            </a:r>
            <a:r>
              <a:rPr lang="en-US" sz="2400" dirty="0" err="1" smtClean="0">
                <a:latin typeface="Georgia" panose="02040502050405020303" pitchFamily="18" charset="0"/>
              </a:rPr>
              <a:t>Zucker</a:t>
            </a:r>
            <a:r>
              <a:rPr lang="en-US" sz="2400" dirty="0" smtClean="0">
                <a:latin typeface="Georgia" panose="02040502050405020303" pitchFamily="18" charset="0"/>
              </a:rPr>
              <a:t>, A., 2015</a:t>
            </a:r>
            <a:endParaRPr sz="2400" dirty="0">
              <a:latin typeface="Georgia" panose="02040502050405020303" pitchFamily="18" charset="0"/>
            </a:endParaRPr>
          </a:p>
          <a:p>
            <a:pPr marL="0" lvl="0" indent="0" algn="l" rtl="0">
              <a:spcBef>
                <a:spcPts val="0"/>
              </a:spcBef>
              <a:spcAft>
                <a:spcPts val="0"/>
              </a:spcAft>
              <a:buNone/>
            </a:pPr>
            <a:endParaRPr sz="2400" dirty="0">
              <a:latin typeface="Georgia" panose="02040502050405020303"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262"/>
        <p:cNvGrpSpPr/>
        <p:nvPr/>
      </p:nvGrpSpPr>
      <p:grpSpPr>
        <a:xfrm>
          <a:off x="0" y="0"/>
          <a:ext cx="0" cy="0"/>
          <a:chOff x="0" y="0"/>
          <a:chExt cx="0" cy="0"/>
        </a:xfrm>
      </p:grpSpPr>
      <p:sp>
        <p:nvSpPr>
          <p:cNvPr id="263" name="Google Shape;263;p47"/>
          <p:cNvSpPr txBox="1">
            <a:spLocks noGrp="1"/>
          </p:cNvSpPr>
          <p:nvPr>
            <p:ph type="title"/>
          </p:nvPr>
        </p:nvSpPr>
        <p:spPr>
          <a:xfrm>
            <a:off x="574654" y="602575"/>
            <a:ext cx="3336324" cy="2852894"/>
          </a:xfrm>
          <a:prstGeom prst="rect">
            <a:avLst/>
          </a:prstGeom>
          <a:noFill/>
          <a:ln>
            <a:noFill/>
          </a:ln>
        </p:spPr>
        <p:txBody>
          <a:bodyPr spcFirstLastPara="1" wrap="square" lIns="91425" tIns="45700" rIns="91425" bIns="45700" anchor="t" anchorCtr="0">
            <a:noAutofit/>
          </a:bodyPr>
          <a:lstStyle/>
          <a:p>
            <a:pPr lvl="0">
              <a:lnSpc>
                <a:spcPct val="100000"/>
              </a:lnSpc>
              <a:buSzPts val="3200"/>
            </a:pPr>
            <a:r>
              <a:rPr lang="en-US" sz="4400" dirty="0" smtClean="0">
                <a:solidFill>
                  <a:schemeClr val="accent5"/>
                </a:solidFill>
                <a:latin typeface="Georgia" panose="02040502050405020303" pitchFamily="18" charset="0"/>
                <a:ea typeface="Times New Roman"/>
                <a:cs typeface="Times New Roman"/>
                <a:sym typeface="Times New Roman"/>
              </a:rPr>
              <a:t>A</a:t>
            </a:r>
            <a:r>
              <a:rPr lang="en-US" sz="4400" dirty="0" smtClean="0">
                <a:latin typeface="Georgia" panose="02040502050405020303" pitchFamily="18" charset="0"/>
                <a:ea typeface="Times New Roman"/>
                <a:cs typeface="Times New Roman"/>
                <a:sym typeface="Times New Roman"/>
              </a:rPr>
              <a:t>ctivities</a:t>
            </a:r>
            <a:br>
              <a:rPr lang="en-US" sz="4400" dirty="0" smtClean="0">
                <a:latin typeface="Georgia" panose="02040502050405020303" pitchFamily="18" charset="0"/>
                <a:ea typeface="Times New Roman"/>
                <a:cs typeface="Times New Roman"/>
                <a:sym typeface="Times New Roman"/>
              </a:rPr>
            </a:br>
            <a:r>
              <a:rPr lang="en-US" sz="1200" dirty="0">
                <a:latin typeface="Georgia" panose="02040502050405020303" pitchFamily="18" charset="0"/>
                <a:ea typeface="Times New Roman"/>
                <a:cs typeface="Times New Roman"/>
                <a:sym typeface="Times New Roman"/>
              </a:rPr>
              <a:t/>
            </a:r>
            <a:br>
              <a:rPr lang="en-US" sz="1200" dirty="0">
                <a:latin typeface="Georgia" panose="02040502050405020303" pitchFamily="18" charset="0"/>
                <a:ea typeface="Times New Roman"/>
                <a:cs typeface="Times New Roman"/>
                <a:sym typeface="Times New Roman"/>
              </a:rPr>
            </a:br>
            <a:r>
              <a:rPr lang="en-US" sz="4400" dirty="0" smtClean="0">
                <a:solidFill>
                  <a:schemeClr val="accent5"/>
                </a:solidFill>
                <a:latin typeface="Georgia" panose="02040502050405020303" pitchFamily="18" charset="0"/>
                <a:ea typeface="Times New Roman"/>
                <a:cs typeface="Times New Roman"/>
                <a:sym typeface="Times New Roman"/>
              </a:rPr>
              <a:t>R</a:t>
            </a:r>
            <a:r>
              <a:rPr lang="en-US" sz="4400" dirty="0" smtClean="0">
                <a:latin typeface="Georgia" panose="02040502050405020303" pitchFamily="18" charset="0"/>
                <a:ea typeface="Times New Roman"/>
                <a:cs typeface="Times New Roman"/>
                <a:sym typeface="Times New Roman"/>
              </a:rPr>
              <a:t>outines</a:t>
            </a:r>
            <a:br>
              <a:rPr lang="en-US" sz="4400" dirty="0" smtClean="0">
                <a:latin typeface="Georgia" panose="02040502050405020303" pitchFamily="18" charset="0"/>
                <a:ea typeface="Times New Roman"/>
                <a:cs typeface="Times New Roman"/>
                <a:sym typeface="Times New Roman"/>
              </a:rPr>
            </a:br>
            <a:r>
              <a:rPr lang="en-US" sz="1200" dirty="0" smtClean="0">
                <a:latin typeface="Georgia" panose="02040502050405020303" pitchFamily="18" charset="0"/>
                <a:ea typeface="Times New Roman"/>
                <a:cs typeface="Times New Roman"/>
                <a:sym typeface="Times New Roman"/>
              </a:rPr>
              <a:t> </a:t>
            </a:r>
            <a:r>
              <a:rPr lang="en-US" sz="4400" dirty="0">
                <a:latin typeface="Georgia" panose="02040502050405020303" pitchFamily="18" charset="0"/>
                <a:ea typeface="Times New Roman"/>
                <a:cs typeface="Times New Roman"/>
                <a:sym typeface="Times New Roman"/>
              </a:rPr>
              <a:t/>
            </a:r>
            <a:br>
              <a:rPr lang="en-US" sz="4400" dirty="0">
                <a:latin typeface="Georgia" panose="02040502050405020303" pitchFamily="18" charset="0"/>
                <a:ea typeface="Times New Roman"/>
                <a:cs typeface="Times New Roman"/>
                <a:sym typeface="Times New Roman"/>
              </a:rPr>
            </a:br>
            <a:r>
              <a:rPr lang="en-US" sz="4400" dirty="0">
                <a:solidFill>
                  <a:schemeClr val="accent5"/>
                </a:solidFill>
                <a:latin typeface="Georgia" panose="02040502050405020303" pitchFamily="18" charset="0"/>
                <a:ea typeface="Times New Roman"/>
                <a:cs typeface="Times New Roman"/>
                <a:sym typeface="Times New Roman"/>
              </a:rPr>
              <a:t>T</a:t>
            </a:r>
            <a:r>
              <a:rPr lang="en-US" sz="4400" dirty="0">
                <a:latin typeface="Georgia" panose="02040502050405020303" pitchFamily="18" charset="0"/>
                <a:ea typeface="Times New Roman"/>
                <a:cs typeface="Times New Roman"/>
                <a:sym typeface="Times New Roman"/>
              </a:rPr>
              <a:t>ransitions</a:t>
            </a:r>
            <a:r>
              <a:rPr lang="en-US" sz="4400" b="1" dirty="0">
                <a:latin typeface="Georgia" panose="02040502050405020303" pitchFamily="18" charset="0"/>
              </a:rPr>
              <a:t> </a:t>
            </a:r>
            <a:r>
              <a:rPr lang="en-US" sz="3200" b="1" dirty="0">
                <a:latin typeface="Georgia" panose="02040502050405020303" pitchFamily="18" charset="0"/>
              </a:rPr>
              <a:t/>
            </a:r>
            <a:br>
              <a:rPr lang="en-US" sz="3200" b="1" dirty="0">
                <a:latin typeface="Georgia" panose="02040502050405020303" pitchFamily="18" charset="0"/>
              </a:rPr>
            </a:br>
            <a:r>
              <a:rPr lang="en-US" b="1" dirty="0">
                <a:latin typeface="Georgia" panose="02040502050405020303" pitchFamily="18" charset="0"/>
                <a:ea typeface="Batang"/>
                <a:cs typeface="Batang"/>
                <a:sym typeface="Batang"/>
              </a:rPr>
              <a:t/>
            </a:r>
            <a:br>
              <a:rPr lang="en-US" b="1" dirty="0">
                <a:latin typeface="Georgia" panose="02040502050405020303" pitchFamily="18" charset="0"/>
                <a:ea typeface="Batang"/>
                <a:cs typeface="Batang"/>
                <a:sym typeface="Batang"/>
              </a:rPr>
            </a:br>
            <a:endParaRPr sz="4000" dirty="0">
              <a:latin typeface="Georgia" panose="02040502050405020303" pitchFamily="18" charset="0"/>
              <a:ea typeface="Aharoni"/>
              <a:cs typeface="Aharoni"/>
              <a:sym typeface="Aharoni"/>
            </a:endParaRPr>
          </a:p>
        </p:txBody>
      </p:sp>
      <p:pic>
        <p:nvPicPr>
          <p:cNvPr id="265" name="Google Shape;265;p47" descr="&quot;&quot;"/>
          <p:cNvPicPr preferRelativeResize="0"/>
          <p:nvPr/>
        </p:nvPicPr>
        <p:blipFill rotWithShape="1">
          <a:blip r:embed="rId3">
            <a:alphaModFix/>
          </a:blip>
          <a:srcRect/>
          <a:stretch/>
        </p:blipFill>
        <p:spPr>
          <a:xfrm>
            <a:off x="4037689" y="886399"/>
            <a:ext cx="6583680" cy="4437246"/>
          </a:xfrm>
          <a:prstGeom prst="rect">
            <a:avLst/>
          </a:prstGeom>
          <a:solidFill>
            <a:srgbClr val="ECECEC"/>
          </a:solidFill>
          <a:ln w="190500" cap="rnd" cmpd="sng">
            <a:solidFill>
              <a:srgbClr val="FFFFFF"/>
            </a:solidFill>
            <a:prstDash val="solid"/>
            <a:round/>
            <a:headEnd type="none" w="sm" len="sm"/>
            <a:tailEnd type="none" w="sm" len="sm"/>
          </a:ln>
          <a:effectLst>
            <a:outerShdw blurRad="50000" algn="tl" rotWithShape="0">
              <a:srgbClr val="000000">
                <a:alpha val="40784"/>
              </a:srgbClr>
            </a:outerShdw>
          </a:effectLst>
        </p:spPr>
      </p:pic>
      <p:sp>
        <p:nvSpPr>
          <p:cNvPr id="266" name="Google Shape;266;p47"/>
          <p:cNvSpPr txBox="1">
            <a:spLocks noGrp="1"/>
          </p:cNvSpPr>
          <p:nvPr>
            <p:ph type="ftr" idx="11"/>
          </p:nvPr>
        </p:nvSpPr>
        <p:spPr>
          <a:xfrm>
            <a:off x="373162" y="6196807"/>
            <a:ext cx="9263500" cy="378823"/>
          </a:xfrm>
          <a:prstGeom prst="rect">
            <a:avLst/>
          </a:prstGeom>
          <a:noFill/>
          <a:ln>
            <a:noFill/>
          </a:ln>
        </p:spPr>
        <p:txBody>
          <a:bodyPr spcFirstLastPara="1" wrap="square" lIns="91425" tIns="45700" rIns="91425" bIns="45700" anchor="ctr" anchorCtr="0">
            <a:noAutofit/>
          </a:bodyPr>
          <a:lstStyle/>
          <a:p>
            <a:pPr lvl="0" algn="l"/>
            <a:r>
              <a:rPr lang="en-US" sz="2400" dirty="0">
                <a:latin typeface="Georgia" panose="02040502050405020303" pitchFamily="18" charset="0"/>
              </a:rPr>
              <a:t>(Snyder, et al., 2010)</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272"/>
        <p:cNvGrpSpPr/>
        <p:nvPr/>
      </p:nvGrpSpPr>
      <p:grpSpPr>
        <a:xfrm>
          <a:off x="0" y="0"/>
          <a:ext cx="0" cy="0"/>
          <a:chOff x="0" y="0"/>
          <a:chExt cx="0" cy="0"/>
        </a:xfrm>
      </p:grpSpPr>
      <p:sp>
        <p:nvSpPr>
          <p:cNvPr id="273" name="Google Shape;273;p48"/>
          <p:cNvSpPr txBox="1">
            <a:spLocks noGrp="1"/>
          </p:cNvSpPr>
          <p:nvPr>
            <p:ph type="title"/>
          </p:nvPr>
        </p:nvSpPr>
        <p:spPr>
          <a:xfrm>
            <a:off x="838200" y="365126"/>
            <a:ext cx="10515600" cy="74178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400" dirty="0">
                <a:latin typeface="Georgia" panose="02040502050405020303" pitchFamily="18" charset="0"/>
                <a:ea typeface="Times New Roman"/>
                <a:cs typeface="Times New Roman"/>
                <a:sym typeface="Times New Roman"/>
              </a:rPr>
              <a:t>Key Considerations</a:t>
            </a:r>
            <a:endParaRPr sz="4400" dirty="0">
              <a:latin typeface="Georgia" panose="02040502050405020303" pitchFamily="18" charset="0"/>
              <a:ea typeface="Times New Roman"/>
              <a:cs typeface="Times New Roman"/>
              <a:sym typeface="Times New Roman"/>
            </a:endParaRPr>
          </a:p>
        </p:txBody>
      </p:sp>
      <p:sp>
        <p:nvSpPr>
          <p:cNvPr id="274" name="Google Shape;274;p48"/>
          <p:cNvSpPr txBox="1">
            <a:spLocks noGrp="1"/>
          </p:cNvSpPr>
          <p:nvPr>
            <p:ph type="body" idx="1"/>
          </p:nvPr>
        </p:nvSpPr>
        <p:spPr>
          <a:xfrm>
            <a:off x="603183" y="1434164"/>
            <a:ext cx="10750617" cy="5043638"/>
          </a:xfrm>
          <a:prstGeom prst="rect">
            <a:avLst/>
          </a:prstGeom>
        </p:spPr>
        <p:txBody>
          <a:bodyPr spcFirstLastPara="1" wrap="square" lIns="91425" tIns="45700" rIns="91425" bIns="45700" anchor="t" anchorCtr="0">
            <a:noAutofit/>
          </a:bodyPr>
          <a:lstStyle/>
          <a:p>
            <a:pPr marL="685800" lvl="0" indent="-457200" algn="l" rtl="0">
              <a:lnSpc>
                <a:spcPct val="100000"/>
              </a:lnSpc>
              <a:spcBef>
                <a:spcPts val="1000"/>
              </a:spcBef>
              <a:spcAft>
                <a:spcPts val="0"/>
              </a:spcAft>
              <a:buClr>
                <a:schemeClr val="dk1"/>
              </a:buClr>
              <a:buSzPts val="3000"/>
              <a:buFont typeface="Arial" panose="020B0604020202020204" pitchFamily="34" charset="0"/>
              <a:buChar char="•"/>
            </a:pPr>
            <a:r>
              <a:rPr lang="en-US" sz="3200" dirty="0">
                <a:solidFill>
                  <a:schemeClr val="dk1"/>
                </a:solidFill>
                <a:latin typeface="Georgia" panose="02040502050405020303" pitchFamily="18" charset="0"/>
                <a:ea typeface="Times New Roman"/>
                <a:cs typeface="Times New Roman"/>
                <a:sym typeface="Times New Roman"/>
              </a:rPr>
              <a:t>Select which activities, routines, and transitions are logical and appropriate for addressing </a:t>
            </a:r>
            <a:r>
              <a:rPr lang="en-US" sz="3200" dirty="0" smtClean="0">
                <a:solidFill>
                  <a:schemeClr val="dk1"/>
                </a:solidFill>
                <a:latin typeface="Georgia" panose="02040502050405020303" pitchFamily="18" charset="0"/>
                <a:ea typeface="Times New Roman"/>
                <a:cs typeface="Times New Roman"/>
                <a:sym typeface="Times New Roman"/>
              </a:rPr>
              <a:t>the target goals/objectives</a:t>
            </a:r>
          </a:p>
          <a:p>
            <a:pPr marL="685800" lvl="0" indent="-457200" algn="l" rtl="0">
              <a:lnSpc>
                <a:spcPct val="100000"/>
              </a:lnSpc>
              <a:spcBef>
                <a:spcPts val="1000"/>
              </a:spcBef>
              <a:spcAft>
                <a:spcPts val="0"/>
              </a:spcAft>
              <a:buClr>
                <a:schemeClr val="dk1"/>
              </a:buClr>
              <a:buSzPts val="3000"/>
              <a:buFont typeface="Arial" panose="020B0604020202020204" pitchFamily="34" charset="0"/>
              <a:buChar char="•"/>
            </a:pPr>
            <a:r>
              <a:rPr lang="en-US" sz="3200" dirty="0" smtClean="0">
                <a:solidFill>
                  <a:schemeClr val="dk1"/>
                </a:solidFill>
                <a:latin typeface="Georgia" panose="02040502050405020303" pitchFamily="18" charset="0"/>
                <a:ea typeface="Times New Roman"/>
                <a:cs typeface="Times New Roman"/>
                <a:sym typeface="Times New Roman"/>
              </a:rPr>
              <a:t>Plan </a:t>
            </a:r>
            <a:r>
              <a:rPr lang="en-US" sz="3200" dirty="0">
                <a:solidFill>
                  <a:schemeClr val="dk1"/>
                </a:solidFill>
                <a:latin typeface="Georgia" panose="02040502050405020303" pitchFamily="18" charset="0"/>
                <a:ea typeface="Times New Roman"/>
                <a:cs typeface="Times New Roman"/>
                <a:sym typeface="Times New Roman"/>
              </a:rPr>
              <a:t>which and how many instructional learning trials to embed within and across activities, routines, and </a:t>
            </a:r>
            <a:r>
              <a:rPr lang="en-US" sz="3200" dirty="0" smtClean="0">
                <a:solidFill>
                  <a:schemeClr val="dk1"/>
                </a:solidFill>
                <a:latin typeface="Georgia" panose="02040502050405020303" pitchFamily="18" charset="0"/>
                <a:ea typeface="Times New Roman"/>
                <a:cs typeface="Times New Roman"/>
                <a:sym typeface="Times New Roman"/>
              </a:rPr>
              <a:t>transitions</a:t>
            </a:r>
          </a:p>
          <a:p>
            <a:pPr marL="685800" lvl="0" indent="-457200" algn="l" rtl="0">
              <a:lnSpc>
                <a:spcPct val="100000"/>
              </a:lnSpc>
              <a:spcBef>
                <a:spcPts val="1000"/>
              </a:spcBef>
              <a:spcAft>
                <a:spcPts val="0"/>
              </a:spcAft>
              <a:buClr>
                <a:schemeClr val="dk1"/>
              </a:buClr>
              <a:buSzPts val="3000"/>
              <a:buFont typeface="Arial" panose="020B0604020202020204" pitchFamily="34" charset="0"/>
              <a:buChar char="•"/>
            </a:pPr>
            <a:r>
              <a:rPr lang="en-US" sz="3200" dirty="0" smtClean="0">
                <a:solidFill>
                  <a:schemeClr val="dk1"/>
                </a:solidFill>
                <a:latin typeface="Georgia" panose="02040502050405020303" pitchFamily="18" charset="0"/>
                <a:ea typeface="Times New Roman"/>
                <a:cs typeface="Times New Roman"/>
                <a:sym typeface="Times New Roman"/>
              </a:rPr>
              <a:t>Develop </a:t>
            </a:r>
            <a:r>
              <a:rPr lang="en-US" sz="3200" dirty="0">
                <a:solidFill>
                  <a:schemeClr val="dk1"/>
                </a:solidFill>
                <a:latin typeface="Georgia" panose="02040502050405020303" pitchFamily="18" charset="0"/>
                <a:ea typeface="Times New Roman"/>
                <a:cs typeface="Times New Roman"/>
                <a:sym typeface="Times New Roman"/>
              </a:rPr>
              <a:t>an activity matrix to record when you plan to embed instructional learning trials for individual </a:t>
            </a:r>
            <a:r>
              <a:rPr lang="en-US" sz="3200" dirty="0" smtClean="0">
                <a:solidFill>
                  <a:schemeClr val="dk1"/>
                </a:solidFill>
                <a:latin typeface="Georgia" panose="02040502050405020303" pitchFamily="18" charset="0"/>
                <a:ea typeface="Times New Roman"/>
                <a:cs typeface="Times New Roman"/>
                <a:sym typeface="Times New Roman"/>
              </a:rPr>
              <a:t>children</a:t>
            </a:r>
            <a:endParaRPr sz="3200" dirty="0">
              <a:solidFill>
                <a:schemeClr val="dk1"/>
              </a:solidFill>
              <a:latin typeface="Georgia" panose="02040502050405020303" pitchFamily="18" charset="0"/>
              <a:ea typeface="Times New Roman"/>
              <a:cs typeface="Times New Roman"/>
              <a:sym typeface="Times New Roman"/>
            </a:endParaRPr>
          </a:p>
          <a:p>
            <a:pPr marL="0" lvl="0" indent="0" algn="l" rtl="0">
              <a:spcBef>
                <a:spcPts val="1000"/>
              </a:spcBef>
              <a:spcAft>
                <a:spcPts val="2100"/>
              </a:spcAft>
              <a:buNone/>
            </a:pPr>
            <a:endParaRPr dirty="0">
              <a:latin typeface="Georgia" panose="02040502050405020303"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279"/>
        <p:cNvGrpSpPr/>
        <p:nvPr/>
      </p:nvGrpSpPr>
      <p:grpSpPr>
        <a:xfrm>
          <a:off x="0" y="0"/>
          <a:ext cx="0" cy="0"/>
          <a:chOff x="0" y="0"/>
          <a:chExt cx="0" cy="0"/>
        </a:xfrm>
      </p:grpSpPr>
      <p:sp>
        <p:nvSpPr>
          <p:cNvPr id="2" name="Title 1"/>
          <p:cNvSpPr>
            <a:spLocks noGrp="1"/>
          </p:cNvSpPr>
          <p:nvPr>
            <p:ph type="title"/>
          </p:nvPr>
        </p:nvSpPr>
        <p:spPr>
          <a:xfrm>
            <a:off x="415600" y="328667"/>
            <a:ext cx="11360700" cy="763500"/>
          </a:xfrm>
        </p:spPr>
        <p:txBody>
          <a:bodyPr/>
          <a:lstStyle/>
          <a:p>
            <a:pPr lvl="0" algn="ctr"/>
            <a:r>
              <a:rPr lang="en-US" sz="4000" dirty="0">
                <a:solidFill>
                  <a:srgbClr val="000000"/>
                </a:solidFill>
                <a:latin typeface="Georgia" panose="02040502050405020303" pitchFamily="18" charset="0"/>
                <a:ea typeface="Times New Roman"/>
                <a:cs typeface="Times New Roman"/>
                <a:sym typeface="Times New Roman"/>
              </a:rPr>
              <a:t>With a partner or in a small group, write down examples of typical preschool activities and routines (things you do every day).</a:t>
            </a:r>
            <a:br>
              <a:rPr lang="en-US" sz="4000" dirty="0">
                <a:solidFill>
                  <a:srgbClr val="000000"/>
                </a:solidFill>
                <a:latin typeface="Georgia" panose="02040502050405020303" pitchFamily="18" charset="0"/>
                <a:ea typeface="Times New Roman"/>
                <a:cs typeface="Times New Roman"/>
                <a:sym typeface="Times New Roman"/>
              </a:rPr>
            </a:br>
            <a:endParaRPr lang="en-US" dirty="0"/>
          </a:p>
        </p:txBody>
      </p:sp>
      <p:pic>
        <p:nvPicPr>
          <p:cNvPr id="282" name="Google Shape;282;p49" descr="Preschool teacher leading circle time activities with students on the carpet. "/>
          <p:cNvPicPr preferRelativeResize="0"/>
          <p:nvPr/>
        </p:nvPicPr>
        <p:blipFill>
          <a:blip r:embed="rId3">
            <a:alphaModFix/>
          </a:blip>
          <a:stretch>
            <a:fillRect/>
          </a:stretch>
        </p:blipFill>
        <p:spPr>
          <a:xfrm>
            <a:off x="3214839" y="2425566"/>
            <a:ext cx="5309180" cy="4069983"/>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287"/>
        <p:cNvGrpSpPr/>
        <p:nvPr/>
      </p:nvGrpSpPr>
      <p:grpSpPr>
        <a:xfrm>
          <a:off x="0" y="0"/>
          <a:ext cx="0" cy="0"/>
          <a:chOff x="0" y="0"/>
          <a:chExt cx="0" cy="0"/>
        </a:xfrm>
      </p:grpSpPr>
      <p:sp>
        <p:nvSpPr>
          <p:cNvPr id="288" name="Google Shape;288;p50"/>
          <p:cNvSpPr txBox="1">
            <a:spLocks noGrp="1"/>
          </p:cNvSpPr>
          <p:nvPr>
            <p:ph type="title"/>
          </p:nvPr>
        </p:nvSpPr>
        <p:spPr>
          <a:xfrm>
            <a:off x="513933" y="279190"/>
            <a:ext cx="10880700" cy="80846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accent1"/>
              </a:buClr>
              <a:buSzPts val="4000"/>
              <a:buFont typeface="Aharoni"/>
              <a:buNone/>
            </a:pPr>
            <a:r>
              <a:rPr lang="en-US" sz="4400" dirty="0" smtClean="0">
                <a:latin typeface="Georgia" panose="02040502050405020303" pitchFamily="18" charset="0"/>
                <a:ea typeface="Times New Roman"/>
                <a:cs typeface="Times New Roman"/>
                <a:sym typeface="Times New Roman"/>
              </a:rPr>
              <a:t>Selecting </a:t>
            </a:r>
            <a:r>
              <a:rPr lang="en-US" sz="4400" dirty="0">
                <a:latin typeface="Georgia" panose="02040502050405020303" pitchFamily="18" charset="0"/>
                <a:ea typeface="Times New Roman"/>
                <a:cs typeface="Times New Roman"/>
                <a:sym typeface="Times New Roman"/>
              </a:rPr>
              <a:t>Routines</a:t>
            </a:r>
            <a:endParaRPr sz="4400" dirty="0">
              <a:latin typeface="Georgia" panose="02040502050405020303" pitchFamily="18" charset="0"/>
              <a:ea typeface="Times New Roman"/>
              <a:cs typeface="Times New Roman"/>
              <a:sym typeface="Times New Roman"/>
            </a:endParaRPr>
          </a:p>
        </p:txBody>
      </p:sp>
      <p:sp>
        <p:nvSpPr>
          <p:cNvPr id="289" name="Google Shape;289;p50"/>
          <p:cNvSpPr txBox="1">
            <a:spLocks noGrp="1"/>
          </p:cNvSpPr>
          <p:nvPr>
            <p:ph type="body" idx="1"/>
          </p:nvPr>
        </p:nvSpPr>
        <p:spPr>
          <a:xfrm>
            <a:off x="331053" y="1697255"/>
            <a:ext cx="11459893" cy="4648200"/>
          </a:xfrm>
          <a:prstGeom prst="rect">
            <a:avLst/>
          </a:prstGeom>
          <a:noFill/>
          <a:ln>
            <a:noFill/>
          </a:ln>
        </p:spPr>
        <p:txBody>
          <a:bodyPr spcFirstLastPara="1" wrap="square" lIns="91425" tIns="45700" rIns="91425" bIns="45700" anchor="t" anchorCtr="0">
            <a:noAutofit/>
          </a:bodyPr>
          <a:lstStyle/>
          <a:p>
            <a:pPr marL="800100" lvl="0" indent="-571500" algn="l" rtl="0">
              <a:lnSpc>
                <a:spcPct val="100000"/>
              </a:lnSpc>
              <a:spcBef>
                <a:spcPts val="0"/>
              </a:spcBef>
              <a:spcAft>
                <a:spcPts val="0"/>
              </a:spcAft>
              <a:buClr>
                <a:schemeClr val="dk1"/>
              </a:buClr>
              <a:buSzPts val="3600"/>
              <a:buFont typeface="Arial" panose="020B0604020202020204" pitchFamily="34" charset="0"/>
              <a:buChar char="•"/>
            </a:pPr>
            <a:r>
              <a:rPr lang="en-US" sz="3600" dirty="0">
                <a:solidFill>
                  <a:schemeClr val="dk1"/>
                </a:solidFill>
                <a:latin typeface="Georgia" panose="02040502050405020303" pitchFamily="18" charset="0"/>
                <a:ea typeface="Times New Roman"/>
                <a:cs typeface="Times New Roman"/>
                <a:sym typeface="Times New Roman"/>
              </a:rPr>
              <a:t>Does the objective naturally fit into the routines of the </a:t>
            </a:r>
            <a:r>
              <a:rPr lang="en-US" sz="3600" dirty="0" smtClean="0">
                <a:solidFill>
                  <a:schemeClr val="dk1"/>
                </a:solidFill>
                <a:latin typeface="Georgia" panose="02040502050405020303" pitchFamily="18" charset="0"/>
                <a:ea typeface="Times New Roman"/>
                <a:cs typeface="Times New Roman"/>
                <a:sym typeface="Times New Roman"/>
              </a:rPr>
              <a:t>day?</a:t>
            </a:r>
          </a:p>
          <a:p>
            <a:pPr marL="800100" lvl="0" indent="-571500" algn="l" rtl="0">
              <a:lnSpc>
                <a:spcPct val="100000"/>
              </a:lnSpc>
              <a:spcBef>
                <a:spcPts val="0"/>
              </a:spcBef>
              <a:spcAft>
                <a:spcPts val="0"/>
              </a:spcAft>
              <a:buClr>
                <a:schemeClr val="dk1"/>
              </a:buClr>
              <a:buSzPts val="3600"/>
              <a:buFont typeface="Arial" panose="020B0604020202020204" pitchFamily="34" charset="0"/>
              <a:buChar char="•"/>
            </a:pPr>
            <a:endParaRPr lang="en-US" sz="1800" dirty="0" smtClean="0">
              <a:solidFill>
                <a:schemeClr val="dk1"/>
              </a:solidFill>
              <a:latin typeface="Georgia" panose="02040502050405020303" pitchFamily="18" charset="0"/>
              <a:ea typeface="Times New Roman"/>
              <a:cs typeface="Times New Roman"/>
              <a:sym typeface="Times New Roman"/>
            </a:endParaRPr>
          </a:p>
          <a:p>
            <a:pPr marL="800100" lvl="0" indent="-571500" algn="l" rtl="0">
              <a:lnSpc>
                <a:spcPct val="100000"/>
              </a:lnSpc>
              <a:spcBef>
                <a:spcPts val="0"/>
              </a:spcBef>
              <a:spcAft>
                <a:spcPts val="0"/>
              </a:spcAft>
              <a:buClr>
                <a:schemeClr val="dk1"/>
              </a:buClr>
              <a:buSzPts val="3600"/>
              <a:buFont typeface="Arial" panose="020B0604020202020204" pitchFamily="34" charset="0"/>
              <a:buChar char="•"/>
            </a:pPr>
            <a:r>
              <a:rPr lang="en-US" sz="3600" dirty="0" smtClean="0">
                <a:solidFill>
                  <a:schemeClr val="dk1"/>
                </a:solidFill>
                <a:latin typeface="Georgia" panose="02040502050405020303" pitchFamily="18" charset="0"/>
                <a:ea typeface="Times New Roman"/>
                <a:cs typeface="Times New Roman"/>
                <a:sym typeface="Times New Roman"/>
              </a:rPr>
              <a:t>Will </a:t>
            </a:r>
            <a:r>
              <a:rPr lang="en-US" sz="3600" dirty="0">
                <a:solidFill>
                  <a:schemeClr val="dk1"/>
                </a:solidFill>
                <a:latin typeface="Georgia" panose="02040502050405020303" pitchFamily="18" charset="0"/>
                <a:ea typeface="Times New Roman"/>
                <a:cs typeface="Times New Roman"/>
                <a:sym typeface="Times New Roman"/>
              </a:rPr>
              <a:t>performing the skill lead to </a:t>
            </a:r>
            <a:r>
              <a:rPr lang="en-US" sz="3600" dirty="0" smtClean="0">
                <a:solidFill>
                  <a:schemeClr val="dk1"/>
                </a:solidFill>
                <a:latin typeface="Georgia" panose="02040502050405020303" pitchFamily="18" charset="0"/>
                <a:ea typeface="Times New Roman"/>
                <a:cs typeface="Times New Roman"/>
                <a:sym typeface="Times New Roman"/>
              </a:rPr>
              <a:t>more independence within </a:t>
            </a:r>
            <a:r>
              <a:rPr lang="en-US" sz="3600" dirty="0">
                <a:solidFill>
                  <a:schemeClr val="dk1"/>
                </a:solidFill>
                <a:latin typeface="Georgia" panose="02040502050405020303" pitchFamily="18" charset="0"/>
                <a:ea typeface="Times New Roman"/>
                <a:cs typeface="Times New Roman"/>
                <a:sym typeface="Times New Roman"/>
              </a:rPr>
              <a:t>the </a:t>
            </a:r>
            <a:r>
              <a:rPr lang="en-US" sz="3600" dirty="0" smtClean="0">
                <a:solidFill>
                  <a:schemeClr val="dk1"/>
                </a:solidFill>
                <a:latin typeface="Georgia" panose="02040502050405020303" pitchFamily="18" charset="0"/>
                <a:ea typeface="Times New Roman"/>
                <a:cs typeface="Times New Roman"/>
                <a:sym typeface="Times New Roman"/>
              </a:rPr>
              <a:t>routine?</a:t>
            </a:r>
          </a:p>
          <a:p>
            <a:pPr marL="228600" lvl="0" indent="0" algn="l" rtl="0">
              <a:lnSpc>
                <a:spcPct val="100000"/>
              </a:lnSpc>
              <a:spcBef>
                <a:spcPts val="0"/>
              </a:spcBef>
              <a:spcAft>
                <a:spcPts val="0"/>
              </a:spcAft>
              <a:buClr>
                <a:schemeClr val="dk1"/>
              </a:buClr>
              <a:buSzPts val="3600"/>
              <a:buNone/>
            </a:pPr>
            <a:endParaRPr lang="en-US" sz="1800" dirty="0" smtClean="0">
              <a:solidFill>
                <a:schemeClr val="dk1"/>
              </a:solidFill>
              <a:latin typeface="Georgia" panose="02040502050405020303" pitchFamily="18" charset="0"/>
              <a:ea typeface="Times New Roman"/>
              <a:cs typeface="Times New Roman"/>
              <a:sym typeface="Times New Roman"/>
            </a:endParaRPr>
          </a:p>
          <a:p>
            <a:pPr marL="800100" lvl="0" indent="-571500" algn="l" rtl="0">
              <a:lnSpc>
                <a:spcPct val="100000"/>
              </a:lnSpc>
              <a:spcBef>
                <a:spcPts val="0"/>
              </a:spcBef>
              <a:spcAft>
                <a:spcPts val="0"/>
              </a:spcAft>
              <a:buClr>
                <a:schemeClr val="dk1"/>
              </a:buClr>
              <a:buSzPts val="3600"/>
              <a:buFont typeface="Arial" panose="020B0604020202020204" pitchFamily="34" charset="0"/>
              <a:buChar char="•"/>
            </a:pPr>
            <a:r>
              <a:rPr lang="en-US" sz="3600" dirty="0" smtClean="0">
                <a:solidFill>
                  <a:schemeClr val="dk1"/>
                </a:solidFill>
                <a:latin typeface="Georgia" panose="02040502050405020303" pitchFamily="18" charset="0"/>
                <a:ea typeface="Times New Roman"/>
                <a:cs typeface="Times New Roman"/>
                <a:sym typeface="Times New Roman"/>
              </a:rPr>
              <a:t>Is </a:t>
            </a:r>
            <a:r>
              <a:rPr lang="en-US" sz="3600" dirty="0">
                <a:solidFill>
                  <a:schemeClr val="dk1"/>
                </a:solidFill>
                <a:latin typeface="Georgia" panose="02040502050405020303" pitchFamily="18" charset="0"/>
                <a:ea typeface="Times New Roman"/>
                <a:cs typeface="Times New Roman"/>
                <a:sym typeface="Times New Roman"/>
              </a:rPr>
              <a:t>the routine where most children will </a:t>
            </a:r>
            <a:r>
              <a:rPr lang="en-US" sz="3600" dirty="0" smtClean="0">
                <a:solidFill>
                  <a:schemeClr val="dk1"/>
                </a:solidFill>
                <a:latin typeface="Georgia" panose="02040502050405020303" pitchFamily="18" charset="0"/>
                <a:ea typeface="Times New Roman"/>
                <a:cs typeface="Times New Roman"/>
                <a:sym typeface="Times New Roman"/>
              </a:rPr>
              <a:t>be performing </a:t>
            </a:r>
            <a:r>
              <a:rPr lang="en-US" sz="3600" dirty="0">
                <a:solidFill>
                  <a:schemeClr val="dk1"/>
                </a:solidFill>
                <a:latin typeface="Georgia" panose="02040502050405020303" pitchFamily="18" charset="0"/>
                <a:ea typeface="Times New Roman"/>
                <a:cs typeface="Times New Roman"/>
                <a:sym typeface="Times New Roman"/>
              </a:rPr>
              <a:t>the task independently?</a:t>
            </a:r>
            <a:endParaRPr sz="3600" dirty="0">
              <a:solidFill>
                <a:schemeClr val="dk1"/>
              </a:solidFill>
              <a:latin typeface="Georgia" panose="02040502050405020303" pitchFamily="18" charset="0"/>
              <a:ea typeface="Times New Roman"/>
              <a:cs typeface="Times New Roman"/>
              <a:sym typeface="Times New Roman"/>
            </a:endParaRPr>
          </a:p>
        </p:txBody>
      </p:sp>
      <p:sp>
        <p:nvSpPr>
          <p:cNvPr id="290" name="Google Shape;290;p50"/>
          <p:cNvSpPr txBox="1">
            <a:spLocks noGrp="1"/>
          </p:cNvSpPr>
          <p:nvPr>
            <p:ph type="ftr" idx="11"/>
          </p:nvPr>
        </p:nvSpPr>
        <p:spPr>
          <a:xfrm>
            <a:off x="513933" y="5739750"/>
            <a:ext cx="3034457" cy="864900"/>
          </a:xfrm>
          <a:prstGeom prst="rect">
            <a:avLst/>
          </a:prstGeom>
          <a:noFill/>
          <a:ln>
            <a:noFill/>
          </a:ln>
        </p:spPr>
        <p:txBody>
          <a:bodyPr spcFirstLastPara="1" wrap="square" lIns="91425" tIns="45700" rIns="91425" bIns="45700" anchor="ctr" anchorCtr="0">
            <a:noAutofit/>
          </a:bodyPr>
          <a:lstStyle/>
          <a:p>
            <a:pPr lvl="0" algn="l"/>
            <a:r>
              <a:rPr lang="en-US" sz="2400" dirty="0">
                <a:latin typeface="Georgia" panose="02040502050405020303" pitchFamily="18" charset="0"/>
              </a:rPr>
              <a:t>(Snyder, et al., 2010)</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158"/>
        <p:cNvGrpSpPr/>
        <p:nvPr/>
      </p:nvGrpSpPr>
      <p:grpSpPr>
        <a:xfrm>
          <a:off x="0" y="0"/>
          <a:ext cx="0" cy="0"/>
          <a:chOff x="0" y="0"/>
          <a:chExt cx="0" cy="0"/>
        </a:xfrm>
      </p:grpSpPr>
      <p:sp>
        <p:nvSpPr>
          <p:cNvPr id="160" name="Google Shape;160;p33"/>
          <p:cNvSpPr txBox="1">
            <a:spLocks noGrp="1"/>
          </p:cNvSpPr>
          <p:nvPr>
            <p:ph type="title"/>
          </p:nvPr>
        </p:nvSpPr>
        <p:spPr>
          <a:xfrm>
            <a:off x="415600" y="2656573"/>
            <a:ext cx="11360700" cy="395598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Times New Roman"/>
              <a:buNone/>
            </a:pPr>
            <a:endParaRPr sz="6000" dirty="0">
              <a:latin typeface="Georgia" panose="02040502050405020303" pitchFamily="18" charset="0"/>
              <a:ea typeface="Times New Roman"/>
              <a:cs typeface="Times New Roman"/>
              <a:sym typeface="Times New Roman"/>
            </a:endParaRPr>
          </a:p>
          <a:p>
            <a:pPr marL="0" lvl="0" indent="0" algn="l" rtl="0">
              <a:lnSpc>
                <a:spcPct val="90000"/>
              </a:lnSpc>
              <a:spcBef>
                <a:spcPts val="0"/>
              </a:spcBef>
              <a:spcAft>
                <a:spcPts val="0"/>
              </a:spcAft>
              <a:buClr>
                <a:schemeClr val="dk1"/>
              </a:buClr>
              <a:buSzPts val="4400"/>
              <a:buFont typeface="Times New Roman"/>
              <a:buNone/>
            </a:pPr>
            <a:endParaRPr sz="6000" dirty="0">
              <a:latin typeface="Georgia" panose="02040502050405020303" pitchFamily="18" charset="0"/>
              <a:ea typeface="Times New Roman"/>
              <a:cs typeface="Times New Roman"/>
              <a:sym typeface="Times New Roman"/>
            </a:endParaRPr>
          </a:p>
          <a:p>
            <a:pPr marL="0" lvl="0" indent="0" algn="l" rtl="0">
              <a:lnSpc>
                <a:spcPct val="90000"/>
              </a:lnSpc>
              <a:spcBef>
                <a:spcPts val="0"/>
              </a:spcBef>
              <a:spcAft>
                <a:spcPts val="0"/>
              </a:spcAft>
              <a:buClr>
                <a:schemeClr val="dk1"/>
              </a:buClr>
              <a:buSzPts val="4400"/>
              <a:buFont typeface="Times New Roman"/>
              <a:buNone/>
            </a:pPr>
            <a:r>
              <a:rPr lang="en-US" sz="6000" smtClean="0">
                <a:latin typeface="Georgia" panose="02040502050405020303" pitchFamily="18" charset="0"/>
                <a:ea typeface="Times New Roman"/>
                <a:cs typeface="Times New Roman"/>
                <a:sym typeface="Times New Roman"/>
              </a:rPr>
              <a:t>Module </a:t>
            </a:r>
            <a:r>
              <a:rPr lang="en-US" sz="6000" dirty="0">
                <a:latin typeface="Georgia" panose="02040502050405020303" pitchFamily="18" charset="0"/>
                <a:ea typeface="Times New Roman"/>
                <a:cs typeface="Times New Roman"/>
                <a:sym typeface="Times New Roman"/>
              </a:rPr>
              <a:t>7</a:t>
            </a:r>
            <a:r>
              <a:rPr lang="en-US" sz="6000" smtClean="0">
                <a:latin typeface="Georgia" panose="02040502050405020303" pitchFamily="18" charset="0"/>
                <a:ea typeface="Times New Roman"/>
                <a:cs typeface="Times New Roman"/>
                <a:sym typeface="Times New Roman"/>
              </a:rPr>
              <a:t>:</a:t>
            </a:r>
            <a:endParaRPr sz="6000" dirty="0">
              <a:latin typeface="Georgia" panose="02040502050405020303" pitchFamily="18" charset="0"/>
              <a:ea typeface="Times New Roman"/>
              <a:cs typeface="Times New Roman"/>
              <a:sym typeface="Times New Roman"/>
            </a:endParaRPr>
          </a:p>
          <a:p>
            <a:pPr marL="0" lvl="0" indent="0" algn="l" rtl="0">
              <a:lnSpc>
                <a:spcPct val="90000"/>
              </a:lnSpc>
              <a:spcBef>
                <a:spcPts val="0"/>
              </a:spcBef>
              <a:spcAft>
                <a:spcPts val="0"/>
              </a:spcAft>
              <a:buClr>
                <a:schemeClr val="dk1"/>
              </a:buClr>
              <a:buSzPts val="4400"/>
              <a:buFont typeface="Arial"/>
              <a:buNone/>
            </a:pPr>
            <a:r>
              <a:rPr lang="en-US" sz="6000" dirty="0">
                <a:latin typeface="Georgia" panose="02040502050405020303" pitchFamily="18" charset="0"/>
                <a:ea typeface="Times New Roman"/>
                <a:cs typeface="Times New Roman"/>
                <a:sym typeface="Times New Roman"/>
              </a:rPr>
              <a:t>Embedded Instructional </a:t>
            </a:r>
            <a:r>
              <a:rPr lang="en-US" sz="6000" dirty="0" smtClean="0">
                <a:latin typeface="Georgia" panose="02040502050405020303" pitchFamily="18" charset="0"/>
                <a:ea typeface="Times New Roman"/>
                <a:cs typeface="Times New Roman"/>
                <a:sym typeface="Times New Roman"/>
              </a:rPr>
              <a:t>Practices in </a:t>
            </a:r>
            <a:r>
              <a:rPr lang="en-US" sz="6000" dirty="0">
                <a:latin typeface="Georgia" panose="02040502050405020303" pitchFamily="18" charset="0"/>
                <a:ea typeface="Times New Roman"/>
                <a:cs typeface="Times New Roman"/>
                <a:sym typeface="Times New Roman"/>
              </a:rPr>
              <a:t>Early Childhood Programs</a:t>
            </a:r>
            <a:endParaRPr sz="6000" dirty="0">
              <a:latin typeface="Georgia" panose="02040502050405020303" pitchFamily="18" charset="0"/>
            </a:endParaRPr>
          </a:p>
          <a:p>
            <a:pPr marL="0" lvl="0" indent="0" algn="l" rtl="0">
              <a:lnSpc>
                <a:spcPct val="90000"/>
              </a:lnSpc>
              <a:spcBef>
                <a:spcPts val="2100"/>
              </a:spcBef>
              <a:spcAft>
                <a:spcPts val="0"/>
              </a:spcAft>
              <a:buClr>
                <a:schemeClr val="dk1"/>
              </a:buClr>
              <a:buSzPts val="4400"/>
              <a:buFont typeface="Times New Roman"/>
              <a:buNone/>
            </a:pPr>
            <a:endParaRPr sz="4400" dirty="0">
              <a:latin typeface="Georgia" panose="02040502050405020303" pitchFamily="18" charset="0"/>
              <a:ea typeface="Times New Roman"/>
              <a:cs typeface="Times New Roman"/>
              <a:sym typeface="Times New Roman"/>
            </a:endParaRPr>
          </a:p>
        </p:txBody>
      </p:sp>
      <p:pic>
        <p:nvPicPr>
          <p:cNvPr id="159" name="Google Shape;159;p33" descr="&quot;&quot;"/>
          <p:cNvPicPr preferRelativeResize="0"/>
          <p:nvPr/>
        </p:nvPicPr>
        <p:blipFill>
          <a:blip r:embed="rId3">
            <a:alphaModFix/>
          </a:blip>
          <a:stretch>
            <a:fillRect/>
          </a:stretch>
        </p:blipFill>
        <p:spPr>
          <a:xfrm>
            <a:off x="5197642" y="404262"/>
            <a:ext cx="3137836" cy="3657600"/>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295"/>
        <p:cNvGrpSpPr/>
        <p:nvPr/>
      </p:nvGrpSpPr>
      <p:grpSpPr>
        <a:xfrm>
          <a:off x="0" y="0"/>
          <a:ext cx="0" cy="0"/>
          <a:chOff x="0" y="0"/>
          <a:chExt cx="0" cy="0"/>
        </a:xfrm>
      </p:grpSpPr>
      <p:sp>
        <p:nvSpPr>
          <p:cNvPr id="296" name="Google Shape;296;p51"/>
          <p:cNvSpPr txBox="1">
            <a:spLocks noGrp="1"/>
          </p:cNvSpPr>
          <p:nvPr>
            <p:ph type="title"/>
          </p:nvPr>
        </p:nvSpPr>
        <p:spPr>
          <a:xfrm>
            <a:off x="734475" y="350962"/>
            <a:ext cx="9710100" cy="778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accent1"/>
              </a:buClr>
              <a:buSzPts val="4000"/>
              <a:buFont typeface="Aharoni"/>
              <a:buNone/>
            </a:pPr>
            <a:r>
              <a:rPr lang="en-US" sz="4400" dirty="0" smtClean="0">
                <a:latin typeface="Georgia" panose="02040502050405020303" pitchFamily="18" charset="0"/>
                <a:ea typeface="Times New Roman"/>
                <a:cs typeface="Times New Roman"/>
                <a:sym typeface="Times New Roman"/>
              </a:rPr>
              <a:t>Let’s Practice (Activity 1)</a:t>
            </a:r>
            <a:endParaRPr sz="4400" dirty="0">
              <a:latin typeface="Georgia" panose="02040502050405020303" pitchFamily="18" charset="0"/>
              <a:ea typeface="Times New Roman"/>
              <a:cs typeface="Times New Roman"/>
              <a:sym typeface="Times New Roman"/>
            </a:endParaRPr>
          </a:p>
        </p:txBody>
      </p:sp>
      <p:sp>
        <p:nvSpPr>
          <p:cNvPr id="297" name="Google Shape;297;p51"/>
          <p:cNvSpPr txBox="1">
            <a:spLocks noGrp="1"/>
          </p:cNvSpPr>
          <p:nvPr>
            <p:ph type="body" idx="1"/>
          </p:nvPr>
        </p:nvSpPr>
        <p:spPr>
          <a:xfrm>
            <a:off x="734475" y="1675053"/>
            <a:ext cx="10488582" cy="416576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240"/>
              <a:buNone/>
            </a:pPr>
            <a:r>
              <a:rPr lang="en-US" sz="3600" dirty="0" smtClean="0">
                <a:solidFill>
                  <a:schemeClr val="dk1"/>
                </a:solidFill>
                <a:latin typeface="Georgia" panose="02040502050405020303" pitchFamily="18" charset="0"/>
                <a:ea typeface="Times New Roman"/>
                <a:cs typeface="Times New Roman"/>
                <a:sym typeface="Times New Roman"/>
              </a:rPr>
              <a:t>IEP goal:</a:t>
            </a:r>
            <a:endParaRPr lang="en-US" sz="3600" dirty="0">
              <a:latin typeface="Georgia" panose="02040502050405020303" pitchFamily="18" charset="0"/>
              <a:ea typeface="Times New Roman"/>
              <a:cs typeface="Times New Roman"/>
              <a:sym typeface="Times New Roman"/>
            </a:endParaRPr>
          </a:p>
          <a:p>
            <a:pPr marL="0" lvl="0" indent="0" algn="l" rtl="0">
              <a:lnSpc>
                <a:spcPct val="100000"/>
              </a:lnSpc>
              <a:spcBef>
                <a:spcPts val="0"/>
              </a:spcBef>
              <a:spcAft>
                <a:spcPts val="0"/>
              </a:spcAft>
              <a:buSzPts val="2240"/>
              <a:buNone/>
            </a:pPr>
            <a:endParaRPr lang="en-US" sz="3600" dirty="0" smtClean="0">
              <a:solidFill>
                <a:schemeClr val="dk1"/>
              </a:solidFill>
              <a:latin typeface="Georgia" panose="02040502050405020303" pitchFamily="18" charset="0"/>
              <a:ea typeface="Times New Roman"/>
              <a:cs typeface="Times New Roman"/>
              <a:sym typeface="Times New Roman"/>
            </a:endParaRPr>
          </a:p>
          <a:p>
            <a:pPr marL="0" lvl="0" indent="0" algn="l" rtl="0">
              <a:lnSpc>
                <a:spcPct val="100000"/>
              </a:lnSpc>
              <a:spcBef>
                <a:spcPts val="0"/>
              </a:spcBef>
              <a:spcAft>
                <a:spcPts val="0"/>
              </a:spcAft>
              <a:buSzPts val="2240"/>
              <a:buNone/>
            </a:pPr>
            <a:r>
              <a:rPr lang="en-US" sz="3600" dirty="0" smtClean="0">
                <a:solidFill>
                  <a:schemeClr val="dk1"/>
                </a:solidFill>
                <a:latin typeface="Georgia" panose="02040502050405020303" pitchFamily="18" charset="0"/>
                <a:ea typeface="Times New Roman"/>
                <a:cs typeface="Times New Roman"/>
                <a:sym typeface="Times New Roman"/>
              </a:rPr>
              <a:t>During routine classroom activities, Mia will use three word phrases to make requests or comments. Mia will use three word phrases six times during a language sample collected over two data collection days</a:t>
            </a:r>
            <a:r>
              <a:rPr lang="en-US" sz="3600" dirty="0" smtClean="0">
                <a:solidFill>
                  <a:schemeClr val="dk1"/>
                </a:solidFill>
                <a:latin typeface="Georgia" panose="02040502050405020303" pitchFamily="18" charset="0"/>
              </a:rPr>
              <a:t>. </a:t>
            </a:r>
            <a:endParaRPr sz="3600" dirty="0">
              <a:solidFill>
                <a:schemeClr val="dk1"/>
              </a:solidFill>
              <a:latin typeface="Georgia" panose="02040502050405020303" pitchFamily="18" charset="0"/>
            </a:endParaRPr>
          </a:p>
        </p:txBody>
      </p:sp>
      <p:sp>
        <p:nvSpPr>
          <p:cNvPr id="298" name="Google Shape;298;p51"/>
          <p:cNvSpPr txBox="1">
            <a:spLocks noGrp="1"/>
          </p:cNvSpPr>
          <p:nvPr>
            <p:ph type="ftr" idx="11"/>
          </p:nvPr>
        </p:nvSpPr>
        <p:spPr>
          <a:xfrm>
            <a:off x="734475" y="5840821"/>
            <a:ext cx="9710100" cy="930000"/>
          </a:xfrm>
          <a:prstGeom prst="rect">
            <a:avLst/>
          </a:prstGeom>
          <a:noFill/>
          <a:ln>
            <a:noFill/>
          </a:ln>
        </p:spPr>
        <p:txBody>
          <a:bodyPr spcFirstLastPara="1" wrap="square" lIns="91425" tIns="45700" rIns="91425" bIns="45700" anchor="ctr" anchorCtr="0">
            <a:noAutofit/>
          </a:bodyPr>
          <a:lstStyle/>
          <a:p>
            <a:pPr lvl="0" algn="l"/>
            <a:r>
              <a:rPr lang="en-US" sz="2400" dirty="0">
                <a:latin typeface="Georgia" panose="02040502050405020303" pitchFamily="18" charset="0"/>
              </a:rPr>
              <a:t>(Snyder, et al., 2010)</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302"/>
        <p:cNvGrpSpPr/>
        <p:nvPr/>
      </p:nvGrpSpPr>
      <p:grpSpPr>
        <a:xfrm>
          <a:off x="0" y="0"/>
          <a:ext cx="0" cy="0"/>
          <a:chOff x="0" y="0"/>
          <a:chExt cx="0" cy="0"/>
        </a:xfrm>
      </p:grpSpPr>
      <p:sp>
        <p:nvSpPr>
          <p:cNvPr id="303" name="Google Shape;303;p52"/>
          <p:cNvSpPr txBox="1">
            <a:spLocks noGrp="1"/>
          </p:cNvSpPr>
          <p:nvPr>
            <p:ph type="title"/>
          </p:nvPr>
        </p:nvSpPr>
        <p:spPr>
          <a:xfrm>
            <a:off x="488373" y="510139"/>
            <a:ext cx="11118052" cy="770021"/>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accent1"/>
              </a:buClr>
              <a:buSzPts val="3600"/>
              <a:buFont typeface="Aharoni"/>
              <a:buNone/>
            </a:pPr>
            <a:r>
              <a:rPr lang="en-US" sz="4400" dirty="0" smtClean="0">
                <a:latin typeface="Georgia" panose="02040502050405020303" pitchFamily="18" charset="0"/>
                <a:ea typeface="Times New Roman"/>
                <a:cs typeface="Times New Roman"/>
                <a:sym typeface="Times New Roman"/>
              </a:rPr>
              <a:t>Target </a:t>
            </a:r>
            <a:r>
              <a:rPr lang="en-US" sz="4400" dirty="0">
                <a:latin typeface="Georgia" panose="02040502050405020303" pitchFamily="18" charset="0"/>
                <a:ea typeface="Times New Roman"/>
                <a:cs typeface="Times New Roman"/>
                <a:sym typeface="Times New Roman"/>
              </a:rPr>
              <a:t>Activities, </a:t>
            </a:r>
            <a:r>
              <a:rPr lang="en-US" sz="4400" dirty="0" smtClean="0">
                <a:latin typeface="Georgia" panose="02040502050405020303" pitchFamily="18" charset="0"/>
                <a:ea typeface="Times New Roman"/>
                <a:cs typeface="Times New Roman"/>
                <a:sym typeface="Times New Roman"/>
              </a:rPr>
              <a:t>Routines, </a:t>
            </a:r>
            <a:r>
              <a:rPr lang="en-US" sz="4400" dirty="0">
                <a:latin typeface="Georgia" panose="02040502050405020303" pitchFamily="18" charset="0"/>
                <a:ea typeface="Times New Roman"/>
                <a:cs typeface="Times New Roman"/>
                <a:sym typeface="Times New Roman"/>
              </a:rPr>
              <a:t>and Transitions</a:t>
            </a:r>
            <a:endParaRPr sz="4400" dirty="0">
              <a:latin typeface="Georgia" panose="02040502050405020303" pitchFamily="18" charset="0"/>
              <a:ea typeface="Times New Roman"/>
              <a:cs typeface="Times New Roman"/>
              <a:sym typeface="Times New Roman"/>
            </a:endParaRPr>
          </a:p>
        </p:txBody>
      </p:sp>
      <p:sp>
        <p:nvSpPr>
          <p:cNvPr id="304" name="Google Shape;304;p52"/>
          <p:cNvSpPr txBox="1">
            <a:spLocks noGrp="1"/>
          </p:cNvSpPr>
          <p:nvPr>
            <p:ph type="body" idx="1"/>
          </p:nvPr>
        </p:nvSpPr>
        <p:spPr>
          <a:xfrm>
            <a:off x="732625" y="1771350"/>
            <a:ext cx="10515600" cy="3651150"/>
          </a:xfrm>
          <a:prstGeom prst="rect">
            <a:avLst/>
          </a:prstGeom>
          <a:noFill/>
          <a:ln>
            <a:noFill/>
          </a:ln>
        </p:spPr>
        <p:txBody>
          <a:bodyPr spcFirstLastPara="1" wrap="square" lIns="91425" tIns="45700" rIns="91425" bIns="45700" anchor="t" anchorCtr="0">
            <a:noAutofit/>
          </a:bodyPr>
          <a:lstStyle/>
          <a:p>
            <a:pPr lvl="0" indent="-228600" algn="l" rtl="0">
              <a:lnSpc>
                <a:spcPct val="100000"/>
              </a:lnSpc>
              <a:spcBef>
                <a:spcPts val="0"/>
              </a:spcBef>
              <a:spcAft>
                <a:spcPts val="0"/>
              </a:spcAft>
              <a:buClr>
                <a:schemeClr val="dk1"/>
              </a:buClr>
              <a:buSzPts val="3600"/>
              <a:buFont typeface="Arial" panose="020B0604020202020204" pitchFamily="34" charset="0"/>
              <a:buChar char="•"/>
            </a:pPr>
            <a:r>
              <a:rPr lang="en-US" sz="3600" dirty="0">
                <a:solidFill>
                  <a:schemeClr val="dk1"/>
                </a:solidFill>
                <a:latin typeface="Georgia" panose="02040502050405020303" pitchFamily="18" charset="0"/>
                <a:ea typeface="Times New Roman"/>
                <a:cs typeface="Times New Roman"/>
                <a:sym typeface="Times New Roman"/>
              </a:rPr>
              <a:t>Free </a:t>
            </a:r>
            <a:r>
              <a:rPr lang="en-US" sz="3600" dirty="0" smtClean="0">
                <a:solidFill>
                  <a:schemeClr val="dk1"/>
                </a:solidFill>
                <a:latin typeface="Georgia" panose="02040502050405020303" pitchFamily="18" charset="0"/>
                <a:ea typeface="Times New Roman"/>
                <a:cs typeface="Times New Roman"/>
                <a:sym typeface="Times New Roman"/>
              </a:rPr>
              <a:t>play</a:t>
            </a:r>
          </a:p>
          <a:p>
            <a:pPr lvl="0" indent="-228600" algn="l" rtl="0">
              <a:lnSpc>
                <a:spcPct val="100000"/>
              </a:lnSpc>
              <a:spcBef>
                <a:spcPts val="0"/>
              </a:spcBef>
              <a:spcAft>
                <a:spcPts val="0"/>
              </a:spcAft>
              <a:buClr>
                <a:schemeClr val="dk1"/>
              </a:buClr>
              <a:buSzPts val="3600"/>
              <a:buFont typeface="Arial" panose="020B0604020202020204" pitchFamily="34" charset="0"/>
              <a:buChar char="•"/>
            </a:pPr>
            <a:endParaRPr lang="en-US" sz="1800" dirty="0" smtClean="0">
              <a:solidFill>
                <a:schemeClr val="dk1"/>
              </a:solidFill>
              <a:latin typeface="Georgia" panose="02040502050405020303" pitchFamily="18" charset="0"/>
              <a:ea typeface="Times New Roman"/>
              <a:cs typeface="Times New Roman"/>
              <a:sym typeface="Times New Roman"/>
            </a:endParaRPr>
          </a:p>
          <a:p>
            <a:pPr lvl="0" indent="-228600" algn="l" rtl="0">
              <a:lnSpc>
                <a:spcPct val="100000"/>
              </a:lnSpc>
              <a:spcBef>
                <a:spcPts val="0"/>
              </a:spcBef>
              <a:spcAft>
                <a:spcPts val="0"/>
              </a:spcAft>
              <a:buClr>
                <a:schemeClr val="dk1"/>
              </a:buClr>
              <a:buSzPts val="3600"/>
              <a:buFont typeface="Arial" panose="020B0604020202020204" pitchFamily="34" charset="0"/>
              <a:buChar char="•"/>
            </a:pPr>
            <a:r>
              <a:rPr lang="en-US" sz="3600" dirty="0" smtClean="0">
                <a:solidFill>
                  <a:schemeClr val="dk1"/>
                </a:solidFill>
                <a:latin typeface="Georgia" panose="02040502050405020303" pitchFamily="18" charset="0"/>
                <a:ea typeface="Times New Roman"/>
                <a:cs typeface="Times New Roman"/>
                <a:sym typeface="Times New Roman"/>
              </a:rPr>
              <a:t>Snack</a:t>
            </a:r>
          </a:p>
          <a:p>
            <a:pPr lvl="0" indent="-228600" algn="l" rtl="0">
              <a:lnSpc>
                <a:spcPct val="100000"/>
              </a:lnSpc>
              <a:spcBef>
                <a:spcPts val="0"/>
              </a:spcBef>
              <a:spcAft>
                <a:spcPts val="0"/>
              </a:spcAft>
              <a:buClr>
                <a:schemeClr val="dk1"/>
              </a:buClr>
              <a:buSzPts val="3600"/>
              <a:buFont typeface="Arial" panose="020B0604020202020204" pitchFamily="34" charset="0"/>
              <a:buChar char="•"/>
            </a:pPr>
            <a:endParaRPr lang="en-US" sz="1800" dirty="0" smtClean="0">
              <a:solidFill>
                <a:schemeClr val="dk1"/>
              </a:solidFill>
              <a:latin typeface="Georgia" panose="02040502050405020303" pitchFamily="18" charset="0"/>
              <a:ea typeface="Times New Roman"/>
              <a:cs typeface="Times New Roman"/>
              <a:sym typeface="Times New Roman"/>
            </a:endParaRPr>
          </a:p>
          <a:p>
            <a:pPr lvl="0" indent="-228600" algn="l" rtl="0">
              <a:lnSpc>
                <a:spcPct val="100000"/>
              </a:lnSpc>
              <a:spcBef>
                <a:spcPts val="0"/>
              </a:spcBef>
              <a:spcAft>
                <a:spcPts val="0"/>
              </a:spcAft>
              <a:buClr>
                <a:schemeClr val="dk1"/>
              </a:buClr>
              <a:buSzPts val="3600"/>
              <a:buFont typeface="Arial" panose="020B0604020202020204" pitchFamily="34" charset="0"/>
              <a:buChar char="•"/>
            </a:pPr>
            <a:r>
              <a:rPr lang="en-US" sz="3600" dirty="0" smtClean="0">
                <a:solidFill>
                  <a:schemeClr val="dk1"/>
                </a:solidFill>
                <a:latin typeface="Georgia" panose="02040502050405020303" pitchFamily="18" charset="0"/>
                <a:ea typeface="Times New Roman"/>
                <a:cs typeface="Times New Roman"/>
                <a:sym typeface="Times New Roman"/>
              </a:rPr>
              <a:t>Centers</a:t>
            </a:r>
          </a:p>
          <a:p>
            <a:pPr lvl="0" indent="-228600" algn="l" rtl="0">
              <a:lnSpc>
                <a:spcPct val="100000"/>
              </a:lnSpc>
              <a:spcBef>
                <a:spcPts val="0"/>
              </a:spcBef>
              <a:spcAft>
                <a:spcPts val="0"/>
              </a:spcAft>
              <a:buClr>
                <a:schemeClr val="dk1"/>
              </a:buClr>
              <a:buSzPts val="3600"/>
              <a:buFont typeface="Arial" panose="020B0604020202020204" pitchFamily="34" charset="0"/>
              <a:buChar char="•"/>
            </a:pPr>
            <a:endParaRPr lang="en-US" sz="1800" dirty="0" smtClean="0">
              <a:solidFill>
                <a:schemeClr val="dk1"/>
              </a:solidFill>
              <a:latin typeface="Georgia" panose="02040502050405020303" pitchFamily="18" charset="0"/>
              <a:ea typeface="Times New Roman"/>
              <a:cs typeface="Times New Roman"/>
              <a:sym typeface="Times New Roman"/>
            </a:endParaRPr>
          </a:p>
          <a:p>
            <a:pPr lvl="0" indent="-228600" algn="l" rtl="0">
              <a:lnSpc>
                <a:spcPct val="100000"/>
              </a:lnSpc>
              <a:spcBef>
                <a:spcPts val="0"/>
              </a:spcBef>
              <a:spcAft>
                <a:spcPts val="0"/>
              </a:spcAft>
              <a:buClr>
                <a:schemeClr val="dk1"/>
              </a:buClr>
              <a:buSzPts val="3600"/>
              <a:buFont typeface="Arial" panose="020B0604020202020204" pitchFamily="34" charset="0"/>
              <a:buChar char="•"/>
            </a:pPr>
            <a:r>
              <a:rPr lang="en-US" sz="3600" dirty="0" smtClean="0">
                <a:solidFill>
                  <a:schemeClr val="dk1"/>
                </a:solidFill>
                <a:latin typeface="Georgia" panose="02040502050405020303" pitchFamily="18" charset="0"/>
                <a:ea typeface="Times New Roman"/>
                <a:cs typeface="Times New Roman"/>
                <a:sym typeface="Times New Roman"/>
              </a:rPr>
              <a:t>Lunch </a:t>
            </a:r>
            <a:endParaRPr sz="3600" dirty="0">
              <a:solidFill>
                <a:schemeClr val="dk1"/>
              </a:solidFill>
              <a:latin typeface="Georgia" panose="02040502050405020303" pitchFamily="18" charset="0"/>
              <a:ea typeface="Times New Roman"/>
              <a:cs typeface="Times New Roman"/>
              <a:sym typeface="Times New Roman"/>
            </a:endParaRPr>
          </a:p>
          <a:p>
            <a:pPr marL="342900" lvl="0" indent="-251459" algn="l" rtl="0">
              <a:spcBef>
                <a:spcPts val="1000"/>
              </a:spcBef>
              <a:spcAft>
                <a:spcPts val="0"/>
              </a:spcAft>
              <a:buSzPts val="1440"/>
              <a:buNone/>
            </a:pPr>
            <a:endParaRPr sz="4800" dirty="0">
              <a:latin typeface="Georgia" panose="02040502050405020303" pitchFamily="18" charset="0"/>
            </a:endParaRPr>
          </a:p>
        </p:txBody>
      </p:sp>
      <p:sp>
        <p:nvSpPr>
          <p:cNvPr id="305" name="Google Shape;305;p52"/>
          <p:cNvSpPr txBox="1">
            <a:spLocks noGrp="1"/>
          </p:cNvSpPr>
          <p:nvPr>
            <p:ph type="ftr" idx="11"/>
          </p:nvPr>
        </p:nvSpPr>
        <p:spPr>
          <a:xfrm>
            <a:off x="633701" y="5750061"/>
            <a:ext cx="3235655" cy="821400"/>
          </a:xfrm>
          <a:prstGeom prst="rect">
            <a:avLst/>
          </a:prstGeom>
          <a:noFill/>
          <a:ln>
            <a:noFill/>
          </a:ln>
        </p:spPr>
        <p:txBody>
          <a:bodyPr spcFirstLastPara="1" wrap="square" lIns="91425" tIns="45700" rIns="91425" bIns="45700" anchor="ctr" anchorCtr="0">
            <a:noAutofit/>
          </a:bodyPr>
          <a:lstStyle/>
          <a:p>
            <a:pPr lvl="0" algn="l"/>
            <a:r>
              <a:rPr lang="en-US" sz="2400" dirty="0">
                <a:latin typeface="Georgia" panose="02040502050405020303" pitchFamily="18" charset="0"/>
              </a:rPr>
              <a:t>(Snyder, et al., 2010)</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310"/>
        <p:cNvGrpSpPr/>
        <p:nvPr/>
      </p:nvGrpSpPr>
      <p:grpSpPr>
        <a:xfrm>
          <a:off x="0" y="0"/>
          <a:ext cx="0" cy="0"/>
          <a:chOff x="0" y="0"/>
          <a:chExt cx="0" cy="0"/>
        </a:xfrm>
      </p:grpSpPr>
      <p:sp>
        <p:nvSpPr>
          <p:cNvPr id="311" name="Google Shape;311;p53"/>
          <p:cNvSpPr txBox="1">
            <a:spLocks noGrp="1"/>
          </p:cNvSpPr>
          <p:nvPr>
            <p:ph type="title"/>
          </p:nvPr>
        </p:nvSpPr>
        <p:spPr>
          <a:xfrm>
            <a:off x="585648" y="292344"/>
            <a:ext cx="10581000" cy="776061"/>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accent1"/>
              </a:buClr>
              <a:buSzPts val="3600"/>
              <a:buFont typeface="Aharoni"/>
              <a:buNone/>
            </a:pPr>
            <a:r>
              <a:rPr lang="en-US" sz="4400" dirty="0" smtClean="0">
                <a:latin typeface="Georgia" panose="02040502050405020303" pitchFamily="18" charset="0"/>
                <a:ea typeface="Times New Roman"/>
                <a:cs typeface="Times New Roman"/>
                <a:sym typeface="Times New Roman"/>
              </a:rPr>
              <a:t>Benefits </a:t>
            </a:r>
            <a:r>
              <a:rPr lang="en-US" sz="4400" dirty="0">
                <a:latin typeface="Georgia" panose="02040502050405020303" pitchFamily="18" charset="0"/>
                <a:ea typeface="Times New Roman"/>
                <a:cs typeface="Times New Roman"/>
                <a:sym typeface="Times New Roman"/>
              </a:rPr>
              <a:t>of </a:t>
            </a:r>
            <a:r>
              <a:rPr lang="en-US" sz="4400" dirty="0" smtClean="0">
                <a:latin typeface="Georgia" panose="02040502050405020303" pitchFamily="18" charset="0"/>
                <a:ea typeface="Times New Roman"/>
                <a:cs typeface="Times New Roman"/>
                <a:sym typeface="Times New Roman"/>
              </a:rPr>
              <a:t>Using </a:t>
            </a:r>
            <a:r>
              <a:rPr lang="en-US" sz="4400" dirty="0">
                <a:latin typeface="Georgia" panose="02040502050405020303" pitchFamily="18" charset="0"/>
                <a:ea typeface="Times New Roman"/>
                <a:cs typeface="Times New Roman"/>
                <a:sym typeface="Times New Roman"/>
              </a:rPr>
              <a:t>an Activity Matrix</a:t>
            </a:r>
            <a:endParaRPr sz="4400" dirty="0">
              <a:latin typeface="Georgia" panose="02040502050405020303" pitchFamily="18" charset="0"/>
              <a:ea typeface="Times New Roman"/>
              <a:cs typeface="Times New Roman"/>
              <a:sym typeface="Times New Roman"/>
            </a:endParaRPr>
          </a:p>
        </p:txBody>
      </p:sp>
      <p:sp>
        <p:nvSpPr>
          <p:cNvPr id="312" name="Google Shape;312;p53"/>
          <p:cNvSpPr txBox="1">
            <a:spLocks noGrp="1"/>
          </p:cNvSpPr>
          <p:nvPr>
            <p:ph type="body" idx="1"/>
          </p:nvPr>
        </p:nvSpPr>
        <p:spPr>
          <a:xfrm>
            <a:off x="653024" y="1488600"/>
            <a:ext cx="11003169" cy="4084800"/>
          </a:xfrm>
          <a:prstGeom prst="rect">
            <a:avLst/>
          </a:prstGeom>
          <a:noFill/>
          <a:ln>
            <a:noFill/>
          </a:ln>
        </p:spPr>
        <p:txBody>
          <a:bodyPr spcFirstLastPara="1" wrap="square" lIns="91425" tIns="45700" rIns="91425" bIns="45700" anchor="t" anchorCtr="0">
            <a:noAutofit/>
          </a:bodyPr>
          <a:lstStyle/>
          <a:p>
            <a:pPr marL="685800" lvl="0" indent="-457200" algn="l" rtl="0">
              <a:lnSpc>
                <a:spcPct val="100000"/>
              </a:lnSpc>
              <a:spcBef>
                <a:spcPts val="0"/>
              </a:spcBef>
              <a:spcAft>
                <a:spcPts val="0"/>
              </a:spcAft>
              <a:buClr>
                <a:schemeClr val="dk1"/>
              </a:buClr>
              <a:buSzPts val="3400"/>
              <a:buFont typeface="Arial" panose="020B0604020202020204" pitchFamily="34" charset="0"/>
              <a:buChar char="•"/>
            </a:pPr>
            <a:r>
              <a:rPr lang="en-US" sz="3600" dirty="0">
                <a:solidFill>
                  <a:schemeClr val="dk1"/>
                </a:solidFill>
                <a:latin typeface="Georgia" panose="02040502050405020303" pitchFamily="18" charset="0"/>
                <a:ea typeface="Times New Roman"/>
                <a:cs typeface="Times New Roman"/>
                <a:sym typeface="Times New Roman"/>
              </a:rPr>
              <a:t>It helps ensure that teaching occurs in a meaningful and authentic </a:t>
            </a:r>
            <a:r>
              <a:rPr lang="en-US" sz="3600" dirty="0" smtClean="0">
                <a:solidFill>
                  <a:schemeClr val="dk1"/>
                </a:solidFill>
                <a:latin typeface="Georgia" panose="02040502050405020303" pitchFamily="18" charset="0"/>
                <a:ea typeface="Times New Roman"/>
                <a:cs typeface="Times New Roman"/>
                <a:sym typeface="Times New Roman"/>
              </a:rPr>
              <a:t>way</a:t>
            </a:r>
          </a:p>
          <a:p>
            <a:pPr marL="685800" lvl="0" indent="-457200" algn="l" rtl="0">
              <a:lnSpc>
                <a:spcPct val="100000"/>
              </a:lnSpc>
              <a:spcBef>
                <a:spcPts val="0"/>
              </a:spcBef>
              <a:spcAft>
                <a:spcPts val="0"/>
              </a:spcAft>
              <a:buClr>
                <a:schemeClr val="dk1"/>
              </a:buClr>
              <a:buSzPts val="3400"/>
              <a:buFont typeface="Arial" panose="020B0604020202020204" pitchFamily="34" charset="0"/>
              <a:buChar char="•"/>
            </a:pPr>
            <a:endParaRPr lang="en-US" sz="1800" dirty="0" smtClean="0">
              <a:solidFill>
                <a:schemeClr val="dk1"/>
              </a:solidFill>
              <a:latin typeface="Georgia" panose="02040502050405020303" pitchFamily="18" charset="0"/>
              <a:ea typeface="Times New Roman"/>
              <a:cs typeface="Times New Roman"/>
              <a:sym typeface="Times New Roman"/>
            </a:endParaRPr>
          </a:p>
          <a:p>
            <a:pPr marL="685800" lvl="0" indent="-457200" algn="l" rtl="0">
              <a:lnSpc>
                <a:spcPct val="100000"/>
              </a:lnSpc>
              <a:spcBef>
                <a:spcPts val="0"/>
              </a:spcBef>
              <a:spcAft>
                <a:spcPts val="0"/>
              </a:spcAft>
              <a:buClr>
                <a:schemeClr val="dk1"/>
              </a:buClr>
              <a:buSzPts val="3400"/>
              <a:buFont typeface="Arial" panose="020B0604020202020204" pitchFamily="34" charset="0"/>
              <a:buChar char="•"/>
            </a:pPr>
            <a:r>
              <a:rPr lang="en-US" sz="3600" dirty="0" smtClean="0">
                <a:solidFill>
                  <a:schemeClr val="dk1"/>
                </a:solidFill>
                <a:latin typeface="Georgia" panose="02040502050405020303" pitchFamily="18" charset="0"/>
                <a:ea typeface="Times New Roman"/>
                <a:cs typeface="Times New Roman"/>
                <a:sym typeface="Times New Roman"/>
              </a:rPr>
              <a:t>It </a:t>
            </a:r>
            <a:r>
              <a:rPr lang="en-US" sz="3600" dirty="0">
                <a:solidFill>
                  <a:schemeClr val="dk1"/>
                </a:solidFill>
                <a:latin typeface="Georgia" panose="02040502050405020303" pitchFamily="18" charset="0"/>
                <a:ea typeface="Times New Roman"/>
                <a:cs typeface="Times New Roman"/>
                <a:sym typeface="Times New Roman"/>
              </a:rPr>
              <a:t>puts target learning objectives front and center for teachers and </a:t>
            </a:r>
            <a:r>
              <a:rPr lang="en-US" sz="3600" dirty="0" smtClean="0">
                <a:solidFill>
                  <a:schemeClr val="dk1"/>
                </a:solidFill>
                <a:latin typeface="Georgia" panose="02040502050405020303" pitchFamily="18" charset="0"/>
                <a:ea typeface="Times New Roman"/>
                <a:cs typeface="Times New Roman"/>
                <a:sym typeface="Times New Roman"/>
              </a:rPr>
              <a:t>families</a:t>
            </a:r>
          </a:p>
          <a:p>
            <a:pPr marL="685800" lvl="0" indent="-457200" algn="l" rtl="0">
              <a:lnSpc>
                <a:spcPct val="100000"/>
              </a:lnSpc>
              <a:spcBef>
                <a:spcPts val="0"/>
              </a:spcBef>
              <a:spcAft>
                <a:spcPts val="0"/>
              </a:spcAft>
              <a:buClr>
                <a:schemeClr val="dk1"/>
              </a:buClr>
              <a:buSzPts val="3400"/>
              <a:buFont typeface="Arial" panose="020B0604020202020204" pitchFamily="34" charset="0"/>
              <a:buChar char="•"/>
            </a:pPr>
            <a:endParaRPr lang="en-US" sz="1800" dirty="0" smtClean="0">
              <a:solidFill>
                <a:schemeClr val="dk1"/>
              </a:solidFill>
              <a:latin typeface="Georgia" panose="02040502050405020303" pitchFamily="18" charset="0"/>
              <a:ea typeface="Times New Roman"/>
              <a:cs typeface="Times New Roman"/>
              <a:sym typeface="Times New Roman"/>
            </a:endParaRPr>
          </a:p>
          <a:p>
            <a:pPr marL="685800" lvl="0" indent="-457200" algn="l" rtl="0">
              <a:lnSpc>
                <a:spcPct val="100000"/>
              </a:lnSpc>
              <a:spcBef>
                <a:spcPts val="0"/>
              </a:spcBef>
              <a:spcAft>
                <a:spcPts val="0"/>
              </a:spcAft>
              <a:buClr>
                <a:schemeClr val="dk1"/>
              </a:buClr>
              <a:buSzPts val="3400"/>
              <a:buFont typeface="Arial" panose="020B0604020202020204" pitchFamily="34" charset="0"/>
              <a:buChar char="•"/>
            </a:pPr>
            <a:r>
              <a:rPr lang="en-US" sz="3600" dirty="0" smtClean="0">
                <a:solidFill>
                  <a:schemeClr val="dk1"/>
                </a:solidFill>
                <a:latin typeface="Georgia" panose="02040502050405020303" pitchFamily="18" charset="0"/>
                <a:ea typeface="Times New Roman"/>
                <a:cs typeface="Times New Roman"/>
                <a:sym typeface="Times New Roman"/>
              </a:rPr>
              <a:t>It </a:t>
            </a:r>
            <a:r>
              <a:rPr lang="en-US" sz="3600" dirty="0">
                <a:solidFill>
                  <a:schemeClr val="dk1"/>
                </a:solidFill>
                <a:latin typeface="Georgia" panose="02040502050405020303" pitchFamily="18" charset="0"/>
                <a:ea typeface="Times New Roman"/>
                <a:cs typeface="Times New Roman"/>
                <a:sym typeface="Times New Roman"/>
              </a:rPr>
              <a:t>plans a time in the daily routine to teach target learning objectives </a:t>
            </a:r>
            <a:endParaRPr sz="3600" dirty="0">
              <a:solidFill>
                <a:schemeClr val="dk1"/>
              </a:solidFill>
              <a:latin typeface="Georgia" panose="02040502050405020303" pitchFamily="18" charset="0"/>
              <a:ea typeface="Times New Roman"/>
              <a:cs typeface="Times New Roman"/>
              <a:sym typeface="Times New Roman"/>
            </a:endParaRPr>
          </a:p>
        </p:txBody>
      </p:sp>
      <p:sp>
        <p:nvSpPr>
          <p:cNvPr id="313" name="Google Shape;313;p53"/>
          <p:cNvSpPr txBox="1">
            <a:spLocks noGrp="1"/>
          </p:cNvSpPr>
          <p:nvPr>
            <p:ph type="ftr" idx="11"/>
          </p:nvPr>
        </p:nvSpPr>
        <p:spPr>
          <a:xfrm>
            <a:off x="585648" y="5804406"/>
            <a:ext cx="3040996" cy="647100"/>
          </a:xfrm>
          <a:prstGeom prst="rect">
            <a:avLst/>
          </a:prstGeom>
          <a:noFill/>
          <a:ln>
            <a:noFill/>
          </a:ln>
        </p:spPr>
        <p:txBody>
          <a:bodyPr spcFirstLastPara="1" wrap="square" lIns="91425" tIns="45700" rIns="91425" bIns="45700" anchor="ctr" anchorCtr="0">
            <a:noAutofit/>
          </a:bodyPr>
          <a:lstStyle/>
          <a:p>
            <a:pPr lvl="0" algn="l"/>
            <a:r>
              <a:rPr lang="en-US" sz="2400" dirty="0">
                <a:latin typeface="Georgia" panose="02040502050405020303" pitchFamily="18" charset="0"/>
              </a:rPr>
              <a:t>(Snyder, et al., 2010)</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317"/>
        <p:cNvGrpSpPr/>
        <p:nvPr/>
      </p:nvGrpSpPr>
      <p:grpSpPr>
        <a:xfrm>
          <a:off x="0" y="0"/>
          <a:ext cx="0" cy="0"/>
          <a:chOff x="0" y="0"/>
          <a:chExt cx="0" cy="0"/>
        </a:xfrm>
      </p:grpSpPr>
      <p:sp>
        <p:nvSpPr>
          <p:cNvPr id="2" name="Title 1"/>
          <p:cNvSpPr>
            <a:spLocks noGrp="1"/>
          </p:cNvSpPr>
          <p:nvPr>
            <p:ph type="title"/>
          </p:nvPr>
        </p:nvSpPr>
        <p:spPr>
          <a:xfrm>
            <a:off x="415599" y="264183"/>
            <a:ext cx="4194901" cy="763500"/>
          </a:xfrm>
        </p:spPr>
        <p:txBody>
          <a:bodyPr/>
          <a:lstStyle/>
          <a:p>
            <a:r>
              <a:rPr lang="en-US" sz="4400" dirty="0" smtClean="0">
                <a:latin typeface="Georgia" panose="02040502050405020303" pitchFamily="18" charset="0"/>
              </a:rPr>
              <a:t>Activity Matrix</a:t>
            </a:r>
            <a:endParaRPr lang="en-US" sz="4400" dirty="0">
              <a:latin typeface="Georgia" panose="02040502050405020303" pitchFamily="18" charset="0"/>
            </a:endParaRPr>
          </a:p>
        </p:txBody>
      </p:sp>
      <p:sp>
        <p:nvSpPr>
          <p:cNvPr id="318" name="Google Shape;318;p54"/>
          <p:cNvSpPr txBox="1">
            <a:spLocks noGrp="1"/>
          </p:cNvSpPr>
          <p:nvPr>
            <p:ph type="body" idx="1"/>
          </p:nvPr>
        </p:nvSpPr>
        <p:spPr>
          <a:xfrm>
            <a:off x="415600" y="1220364"/>
            <a:ext cx="5333100" cy="467992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2560"/>
              <a:buNone/>
            </a:pPr>
            <a:r>
              <a:rPr lang="en-US" sz="3600" dirty="0" smtClean="0">
                <a:solidFill>
                  <a:srgbClr val="000000"/>
                </a:solidFill>
                <a:latin typeface="Georgia" panose="02040502050405020303" pitchFamily="18" charset="0"/>
                <a:ea typeface="Times New Roman"/>
                <a:cs typeface="Times New Roman"/>
                <a:sym typeface="Times New Roman"/>
              </a:rPr>
              <a:t>Step 1</a:t>
            </a:r>
            <a:r>
              <a:rPr lang="en-US" sz="3200" dirty="0" smtClean="0">
                <a:solidFill>
                  <a:srgbClr val="000000"/>
                </a:solidFill>
                <a:latin typeface="Georgia" panose="02040502050405020303" pitchFamily="18" charset="0"/>
                <a:ea typeface="Times New Roman"/>
                <a:cs typeface="Times New Roman"/>
                <a:sym typeface="Times New Roman"/>
              </a:rPr>
              <a:t>:</a:t>
            </a:r>
          </a:p>
          <a:p>
            <a:pPr marL="0" lvl="0" indent="0" algn="l" rtl="0">
              <a:lnSpc>
                <a:spcPct val="100000"/>
              </a:lnSpc>
              <a:spcBef>
                <a:spcPts val="1000"/>
              </a:spcBef>
              <a:spcAft>
                <a:spcPts val="0"/>
              </a:spcAft>
              <a:buSzPts val="2560"/>
              <a:buNone/>
            </a:pPr>
            <a:r>
              <a:rPr lang="en-US" sz="3200" dirty="0" smtClean="0">
                <a:solidFill>
                  <a:schemeClr val="dk1"/>
                </a:solidFill>
                <a:latin typeface="Georgia" panose="02040502050405020303" pitchFamily="18" charset="0"/>
                <a:ea typeface="Times New Roman"/>
                <a:cs typeface="Times New Roman"/>
                <a:sym typeface="Times New Roman"/>
              </a:rPr>
              <a:t>List </a:t>
            </a:r>
            <a:r>
              <a:rPr lang="en-US" sz="3200" dirty="0">
                <a:solidFill>
                  <a:schemeClr val="dk1"/>
                </a:solidFill>
                <a:latin typeface="Georgia" panose="02040502050405020303" pitchFamily="18" charset="0"/>
                <a:ea typeface="Times New Roman"/>
                <a:cs typeface="Times New Roman"/>
                <a:sym typeface="Times New Roman"/>
              </a:rPr>
              <a:t>the activities and times of day in the left hand column of the </a:t>
            </a:r>
            <a:r>
              <a:rPr lang="en-US" sz="3200" dirty="0" smtClean="0">
                <a:solidFill>
                  <a:schemeClr val="dk1"/>
                </a:solidFill>
                <a:latin typeface="Georgia" panose="02040502050405020303" pitchFamily="18" charset="0"/>
                <a:ea typeface="Times New Roman"/>
                <a:cs typeface="Times New Roman"/>
                <a:sym typeface="Times New Roman"/>
              </a:rPr>
              <a:t>char</a:t>
            </a:r>
            <a:r>
              <a:rPr lang="en-US" sz="2800" dirty="0" smtClean="0">
                <a:solidFill>
                  <a:schemeClr val="dk1"/>
                </a:solidFill>
                <a:latin typeface="Georgia" panose="02040502050405020303" pitchFamily="18" charset="0"/>
                <a:ea typeface="Times New Roman"/>
                <a:cs typeface="Times New Roman"/>
                <a:sym typeface="Times New Roman"/>
              </a:rPr>
              <a:t>t </a:t>
            </a:r>
          </a:p>
          <a:p>
            <a:pPr marL="0" lvl="0" indent="0" algn="l" rtl="0">
              <a:lnSpc>
                <a:spcPct val="100000"/>
              </a:lnSpc>
              <a:spcBef>
                <a:spcPts val="1000"/>
              </a:spcBef>
              <a:spcAft>
                <a:spcPts val="0"/>
              </a:spcAft>
              <a:buSzPts val="2560"/>
              <a:buNone/>
            </a:pPr>
            <a:endParaRPr lang="en-US" sz="1400" dirty="0" smtClean="0">
              <a:solidFill>
                <a:schemeClr val="dk1"/>
              </a:solidFill>
              <a:latin typeface="Georgia" panose="02040502050405020303" pitchFamily="18" charset="0"/>
              <a:ea typeface="Times New Roman"/>
              <a:cs typeface="Times New Roman"/>
              <a:sym typeface="Times New Roman"/>
            </a:endParaRPr>
          </a:p>
          <a:p>
            <a:pPr marL="0" lvl="0" indent="0" algn="l" rtl="0">
              <a:lnSpc>
                <a:spcPct val="100000"/>
              </a:lnSpc>
              <a:spcBef>
                <a:spcPts val="1000"/>
              </a:spcBef>
              <a:spcAft>
                <a:spcPts val="0"/>
              </a:spcAft>
              <a:buSzPts val="2560"/>
              <a:buNone/>
            </a:pPr>
            <a:r>
              <a:rPr lang="en-US" sz="3600" dirty="0" smtClean="0">
                <a:solidFill>
                  <a:srgbClr val="000000"/>
                </a:solidFill>
                <a:latin typeface="Georgia" panose="02040502050405020303" pitchFamily="18" charset="0"/>
                <a:ea typeface="Times New Roman"/>
                <a:cs typeface="Times New Roman"/>
                <a:sym typeface="Times New Roman"/>
              </a:rPr>
              <a:t>Step 2:</a:t>
            </a:r>
          </a:p>
          <a:p>
            <a:pPr marL="0" lvl="0" indent="0" algn="l" rtl="0">
              <a:lnSpc>
                <a:spcPct val="100000"/>
              </a:lnSpc>
              <a:spcBef>
                <a:spcPts val="1000"/>
              </a:spcBef>
              <a:spcAft>
                <a:spcPts val="0"/>
              </a:spcAft>
              <a:buSzPts val="2560"/>
              <a:buNone/>
            </a:pPr>
            <a:r>
              <a:rPr lang="en-US" sz="3200" dirty="0" smtClean="0">
                <a:solidFill>
                  <a:schemeClr val="dk1"/>
                </a:solidFill>
                <a:latin typeface="Georgia" panose="02040502050405020303" pitchFamily="18" charset="0"/>
                <a:ea typeface="Times New Roman"/>
                <a:cs typeface="Times New Roman"/>
                <a:sym typeface="Times New Roman"/>
              </a:rPr>
              <a:t>Create </a:t>
            </a:r>
            <a:r>
              <a:rPr lang="en-US" sz="3200" dirty="0">
                <a:solidFill>
                  <a:schemeClr val="dk1"/>
                </a:solidFill>
                <a:latin typeface="Georgia" panose="02040502050405020303" pitchFamily="18" charset="0"/>
                <a:ea typeface="Times New Roman"/>
                <a:cs typeface="Times New Roman"/>
                <a:sym typeface="Times New Roman"/>
              </a:rPr>
              <a:t>columns to the right for each child </a:t>
            </a:r>
            <a:endParaRPr sz="3200" dirty="0">
              <a:solidFill>
                <a:schemeClr val="dk1"/>
              </a:solidFill>
              <a:latin typeface="Georgia" panose="02040502050405020303" pitchFamily="18" charset="0"/>
              <a:ea typeface="Times New Roman"/>
              <a:cs typeface="Times New Roman"/>
              <a:sym typeface="Times New Roman"/>
            </a:endParaRPr>
          </a:p>
        </p:txBody>
      </p:sp>
      <p:graphicFrame>
        <p:nvGraphicFramePr>
          <p:cNvPr id="319" name="Google Shape;319;p54" descr="Example of Activity Matrix&#10;with names of two different children at the top and a list of daily activities, arrival, free play, circle, outside, snack, class activity, departure and transitions in the left column so one can target learning objectives within the daily routine."/>
          <p:cNvGraphicFramePr/>
          <p:nvPr>
            <p:extLst>
              <p:ext uri="{D42A27DB-BD31-4B8C-83A1-F6EECF244321}">
                <p14:modId xmlns:p14="http://schemas.microsoft.com/office/powerpoint/2010/main" val="1407096316"/>
              </p:ext>
            </p:extLst>
          </p:nvPr>
        </p:nvGraphicFramePr>
        <p:xfrm>
          <a:off x="5892664" y="440967"/>
          <a:ext cx="5883636" cy="5017338"/>
        </p:xfrm>
        <a:graphic>
          <a:graphicData uri="http://schemas.openxmlformats.org/drawingml/2006/table">
            <a:tbl>
              <a:tblPr firstRow="1" bandRow="1">
                <a:noFill/>
                <a:tableStyleId>{3B136068-AD38-4EF6-9558-D74E83E90D9C}</a:tableStyleId>
              </a:tblPr>
              <a:tblGrid>
                <a:gridCol w="1961212">
                  <a:extLst>
                    <a:ext uri="{9D8B030D-6E8A-4147-A177-3AD203B41FA5}">
                      <a16:colId xmlns:a16="http://schemas.microsoft.com/office/drawing/2014/main" val="20000"/>
                    </a:ext>
                  </a:extLst>
                </a:gridCol>
                <a:gridCol w="1961212">
                  <a:extLst>
                    <a:ext uri="{9D8B030D-6E8A-4147-A177-3AD203B41FA5}">
                      <a16:colId xmlns:a16="http://schemas.microsoft.com/office/drawing/2014/main" val="20001"/>
                    </a:ext>
                  </a:extLst>
                </a:gridCol>
                <a:gridCol w="1961212">
                  <a:extLst>
                    <a:ext uri="{9D8B030D-6E8A-4147-A177-3AD203B41FA5}">
                      <a16:colId xmlns:a16="http://schemas.microsoft.com/office/drawing/2014/main" val="20002"/>
                    </a:ext>
                  </a:extLst>
                </a:gridCol>
              </a:tblGrid>
              <a:tr h="557482">
                <a:tc>
                  <a:txBody>
                    <a:bodyPr/>
                    <a:lstStyle/>
                    <a:p>
                      <a:pPr marL="0" marR="0" lvl="0" indent="0" algn="l" rtl="0">
                        <a:spcBef>
                          <a:spcPts val="0"/>
                        </a:spcBef>
                        <a:spcAft>
                          <a:spcPts val="0"/>
                        </a:spcAft>
                        <a:buNone/>
                      </a:pPr>
                      <a:endParaRPr sz="2400" dirty="0">
                        <a:latin typeface="Georgia" panose="02040502050405020303" pitchFamily="18" charset="0"/>
                      </a:endParaRPr>
                    </a:p>
                  </a:txBody>
                  <a:tcPr marL="55600" marR="55600" marT="45725" marB="45725"/>
                </a:tc>
                <a:tc>
                  <a:txBody>
                    <a:bodyPr/>
                    <a:lstStyle/>
                    <a:p>
                      <a:pPr marL="0" marR="0" lvl="0" indent="0" algn="l" rtl="0">
                        <a:spcBef>
                          <a:spcPts val="0"/>
                        </a:spcBef>
                        <a:spcAft>
                          <a:spcPts val="0"/>
                        </a:spcAft>
                        <a:buNone/>
                      </a:pPr>
                      <a:r>
                        <a:rPr lang="en-US" sz="2400" dirty="0">
                          <a:latin typeface="Georgia" panose="02040502050405020303" pitchFamily="18" charset="0"/>
                          <a:ea typeface="Times New Roman"/>
                          <a:cs typeface="Times New Roman"/>
                          <a:sym typeface="Times New Roman"/>
                        </a:rPr>
                        <a:t>Mia</a:t>
                      </a:r>
                      <a:endParaRPr sz="2400" dirty="0">
                        <a:latin typeface="Georgia" panose="02040502050405020303" pitchFamily="18" charset="0"/>
                        <a:ea typeface="Times New Roman"/>
                        <a:cs typeface="Times New Roman"/>
                        <a:sym typeface="Times New Roman"/>
                      </a:endParaRPr>
                    </a:p>
                  </a:txBody>
                  <a:tcPr marL="55600" marR="55600" marT="45725" marB="45725"/>
                </a:tc>
                <a:tc>
                  <a:txBody>
                    <a:bodyPr/>
                    <a:lstStyle/>
                    <a:p>
                      <a:pPr marL="0" marR="0" lvl="0" indent="0" algn="l" rtl="0">
                        <a:spcBef>
                          <a:spcPts val="0"/>
                        </a:spcBef>
                        <a:spcAft>
                          <a:spcPts val="0"/>
                        </a:spcAft>
                        <a:buNone/>
                      </a:pPr>
                      <a:r>
                        <a:rPr lang="en-US" sz="2400" dirty="0">
                          <a:latin typeface="Georgia" panose="02040502050405020303" pitchFamily="18" charset="0"/>
                          <a:ea typeface="Times New Roman"/>
                          <a:cs typeface="Times New Roman"/>
                          <a:sym typeface="Times New Roman"/>
                        </a:rPr>
                        <a:t>Matthew</a:t>
                      </a:r>
                      <a:endParaRPr sz="2400" dirty="0">
                        <a:latin typeface="Georgia" panose="02040502050405020303" pitchFamily="18" charset="0"/>
                        <a:ea typeface="Times New Roman"/>
                        <a:cs typeface="Times New Roman"/>
                        <a:sym typeface="Times New Roman"/>
                      </a:endParaRPr>
                    </a:p>
                  </a:txBody>
                  <a:tcPr marL="55600" marR="55600" marT="45725" marB="45725"/>
                </a:tc>
                <a:extLst>
                  <a:ext uri="{0D108BD9-81ED-4DB2-BD59-A6C34878D82A}">
                    <a16:rowId xmlns:a16="http://schemas.microsoft.com/office/drawing/2014/main" val="10000"/>
                  </a:ext>
                </a:extLst>
              </a:tr>
              <a:tr h="557482">
                <a:tc>
                  <a:txBody>
                    <a:bodyPr/>
                    <a:lstStyle/>
                    <a:p>
                      <a:pPr marL="0" marR="0" lvl="0" indent="0" algn="l" rtl="0">
                        <a:spcBef>
                          <a:spcPts val="0"/>
                        </a:spcBef>
                        <a:spcAft>
                          <a:spcPts val="0"/>
                        </a:spcAft>
                        <a:buNone/>
                      </a:pPr>
                      <a:r>
                        <a:rPr lang="en-US" sz="2400" dirty="0">
                          <a:latin typeface="Georgia" panose="02040502050405020303" pitchFamily="18" charset="0"/>
                          <a:ea typeface="Times New Roman"/>
                          <a:cs typeface="Times New Roman"/>
                          <a:sym typeface="Times New Roman"/>
                        </a:rPr>
                        <a:t>Arrival</a:t>
                      </a:r>
                      <a:endParaRPr sz="2400" dirty="0">
                        <a:latin typeface="Georgia" panose="02040502050405020303" pitchFamily="18" charset="0"/>
                        <a:ea typeface="Times New Roman"/>
                        <a:cs typeface="Times New Roman"/>
                        <a:sym typeface="Times New Roman"/>
                      </a:endParaRPr>
                    </a:p>
                  </a:txBody>
                  <a:tcPr marL="55600" marR="55600" marT="45725" marB="45725"/>
                </a:tc>
                <a:tc>
                  <a:txBody>
                    <a:bodyPr/>
                    <a:lstStyle/>
                    <a:p>
                      <a:pPr marL="0" marR="0" lvl="0" indent="0" algn="l" rtl="0">
                        <a:spcBef>
                          <a:spcPts val="0"/>
                        </a:spcBef>
                        <a:spcAft>
                          <a:spcPts val="0"/>
                        </a:spcAft>
                        <a:buNone/>
                      </a:pPr>
                      <a:endParaRPr sz="2400">
                        <a:latin typeface="Georgia" panose="02040502050405020303" pitchFamily="18" charset="0"/>
                      </a:endParaRPr>
                    </a:p>
                  </a:txBody>
                  <a:tcPr marL="55600" marR="55600" marT="45725" marB="45725"/>
                </a:tc>
                <a:tc>
                  <a:txBody>
                    <a:bodyPr/>
                    <a:lstStyle/>
                    <a:p>
                      <a:pPr marL="0" marR="0" lvl="0" indent="0" algn="l" rtl="0">
                        <a:spcBef>
                          <a:spcPts val="0"/>
                        </a:spcBef>
                        <a:spcAft>
                          <a:spcPts val="0"/>
                        </a:spcAft>
                        <a:buNone/>
                      </a:pPr>
                      <a:endParaRPr sz="2400">
                        <a:latin typeface="Georgia" panose="02040502050405020303" pitchFamily="18" charset="0"/>
                      </a:endParaRPr>
                    </a:p>
                  </a:txBody>
                  <a:tcPr marL="55600" marR="55600" marT="45725" marB="45725"/>
                </a:tc>
                <a:extLst>
                  <a:ext uri="{0D108BD9-81ED-4DB2-BD59-A6C34878D82A}">
                    <a16:rowId xmlns:a16="http://schemas.microsoft.com/office/drawing/2014/main" val="10001"/>
                  </a:ext>
                </a:extLst>
              </a:tr>
              <a:tr h="557482">
                <a:tc>
                  <a:txBody>
                    <a:bodyPr/>
                    <a:lstStyle/>
                    <a:p>
                      <a:pPr marL="0" marR="0" lvl="0" indent="0" algn="l" rtl="0">
                        <a:spcBef>
                          <a:spcPts val="0"/>
                        </a:spcBef>
                        <a:spcAft>
                          <a:spcPts val="0"/>
                        </a:spcAft>
                        <a:buNone/>
                      </a:pPr>
                      <a:r>
                        <a:rPr lang="en-US" sz="2400" dirty="0">
                          <a:latin typeface="Georgia" panose="02040502050405020303" pitchFamily="18" charset="0"/>
                          <a:ea typeface="Times New Roman"/>
                          <a:cs typeface="Times New Roman"/>
                          <a:sym typeface="Times New Roman"/>
                        </a:rPr>
                        <a:t>Free play</a:t>
                      </a:r>
                      <a:endParaRPr sz="2400" dirty="0">
                        <a:latin typeface="Georgia" panose="02040502050405020303" pitchFamily="18" charset="0"/>
                        <a:ea typeface="Times New Roman"/>
                        <a:cs typeface="Times New Roman"/>
                        <a:sym typeface="Times New Roman"/>
                      </a:endParaRPr>
                    </a:p>
                  </a:txBody>
                  <a:tcPr marL="55600" marR="55600" marT="45725" marB="45725"/>
                </a:tc>
                <a:tc>
                  <a:txBody>
                    <a:bodyPr/>
                    <a:lstStyle/>
                    <a:p>
                      <a:pPr marL="0" marR="0" lvl="0" indent="0" algn="l" rtl="0">
                        <a:spcBef>
                          <a:spcPts val="0"/>
                        </a:spcBef>
                        <a:spcAft>
                          <a:spcPts val="0"/>
                        </a:spcAft>
                        <a:buNone/>
                      </a:pPr>
                      <a:endParaRPr sz="2400">
                        <a:latin typeface="Georgia" panose="02040502050405020303" pitchFamily="18" charset="0"/>
                      </a:endParaRPr>
                    </a:p>
                  </a:txBody>
                  <a:tcPr marL="55600" marR="55600" marT="45725" marB="45725"/>
                </a:tc>
                <a:tc>
                  <a:txBody>
                    <a:bodyPr/>
                    <a:lstStyle/>
                    <a:p>
                      <a:pPr marL="0" marR="0" lvl="0" indent="0" algn="l" rtl="0">
                        <a:spcBef>
                          <a:spcPts val="0"/>
                        </a:spcBef>
                        <a:spcAft>
                          <a:spcPts val="0"/>
                        </a:spcAft>
                        <a:buNone/>
                      </a:pPr>
                      <a:endParaRPr sz="2400" dirty="0">
                        <a:latin typeface="Georgia" panose="02040502050405020303" pitchFamily="18" charset="0"/>
                      </a:endParaRPr>
                    </a:p>
                  </a:txBody>
                  <a:tcPr marL="55600" marR="55600" marT="45725" marB="45725"/>
                </a:tc>
                <a:extLst>
                  <a:ext uri="{0D108BD9-81ED-4DB2-BD59-A6C34878D82A}">
                    <a16:rowId xmlns:a16="http://schemas.microsoft.com/office/drawing/2014/main" val="10002"/>
                  </a:ext>
                </a:extLst>
              </a:tr>
              <a:tr h="557482">
                <a:tc>
                  <a:txBody>
                    <a:bodyPr/>
                    <a:lstStyle/>
                    <a:p>
                      <a:pPr marL="0" marR="0" lvl="0" indent="0" algn="l" rtl="0">
                        <a:spcBef>
                          <a:spcPts val="0"/>
                        </a:spcBef>
                        <a:spcAft>
                          <a:spcPts val="0"/>
                        </a:spcAft>
                        <a:buNone/>
                      </a:pPr>
                      <a:r>
                        <a:rPr lang="en-US" sz="2400">
                          <a:latin typeface="Georgia" panose="02040502050405020303" pitchFamily="18" charset="0"/>
                          <a:ea typeface="Times New Roman"/>
                          <a:cs typeface="Times New Roman"/>
                          <a:sym typeface="Times New Roman"/>
                        </a:rPr>
                        <a:t>Circle</a:t>
                      </a:r>
                      <a:endParaRPr sz="2400">
                        <a:latin typeface="Georgia" panose="02040502050405020303" pitchFamily="18" charset="0"/>
                        <a:ea typeface="Times New Roman"/>
                        <a:cs typeface="Times New Roman"/>
                        <a:sym typeface="Times New Roman"/>
                      </a:endParaRPr>
                    </a:p>
                  </a:txBody>
                  <a:tcPr marL="55600" marR="55600" marT="45725" marB="45725"/>
                </a:tc>
                <a:tc>
                  <a:txBody>
                    <a:bodyPr/>
                    <a:lstStyle/>
                    <a:p>
                      <a:pPr marL="0" marR="0" lvl="0" indent="0" algn="l" rtl="0">
                        <a:spcBef>
                          <a:spcPts val="0"/>
                        </a:spcBef>
                        <a:spcAft>
                          <a:spcPts val="0"/>
                        </a:spcAft>
                        <a:buNone/>
                      </a:pPr>
                      <a:endParaRPr sz="2400" dirty="0">
                        <a:latin typeface="Georgia" panose="02040502050405020303" pitchFamily="18" charset="0"/>
                      </a:endParaRPr>
                    </a:p>
                  </a:txBody>
                  <a:tcPr marL="55600" marR="55600" marT="45725" marB="45725"/>
                </a:tc>
                <a:tc>
                  <a:txBody>
                    <a:bodyPr/>
                    <a:lstStyle/>
                    <a:p>
                      <a:pPr marL="0" marR="0" lvl="0" indent="0" algn="l" rtl="0">
                        <a:spcBef>
                          <a:spcPts val="0"/>
                        </a:spcBef>
                        <a:spcAft>
                          <a:spcPts val="0"/>
                        </a:spcAft>
                        <a:buNone/>
                      </a:pPr>
                      <a:endParaRPr sz="2400">
                        <a:latin typeface="Georgia" panose="02040502050405020303" pitchFamily="18" charset="0"/>
                      </a:endParaRPr>
                    </a:p>
                  </a:txBody>
                  <a:tcPr marL="55600" marR="55600" marT="45725" marB="45725"/>
                </a:tc>
                <a:extLst>
                  <a:ext uri="{0D108BD9-81ED-4DB2-BD59-A6C34878D82A}">
                    <a16:rowId xmlns:a16="http://schemas.microsoft.com/office/drawing/2014/main" val="10003"/>
                  </a:ext>
                </a:extLst>
              </a:tr>
              <a:tr h="557482">
                <a:tc>
                  <a:txBody>
                    <a:bodyPr/>
                    <a:lstStyle/>
                    <a:p>
                      <a:pPr marL="0" marR="0" lvl="0" indent="0" algn="l" rtl="0">
                        <a:spcBef>
                          <a:spcPts val="0"/>
                        </a:spcBef>
                        <a:spcAft>
                          <a:spcPts val="0"/>
                        </a:spcAft>
                        <a:buNone/>
                      </a:pPr>
                      <a:r>
                        <a:rPr lang="en-US" sz="2400">
                          <a:latin typeface="Georgia" panose="02040502050405020303" pitchFamily="18" charset="0"/>
                          <a:ea typeface="Times New Roman"/>
                          <a:cs typeface="Times New Roman"/>
                          <a:sym typeface="Times New Roman"/>
                        </a:rPr>
                        <a:t>Outside</a:t>
                      </a:r>
                      <a:endParaRPr sz="2400">
                        <a:latin typeface="Georgia" panose="02040502050405020303" pitchFamily="18" charset="0"/>
                        <a:ea typeface="Times New Roman"/>
                        <a:cs typeface="Times New Roman"/>
                        <a:sym typeface="Times New Roman"/>
                      </a:endParaRPr>
                    </a:p>
                  </a:txBody>
                  <a:tcPr marL="55600" marR="55600" marT="45725" marB="45725"/>
                </a:tc>
                <a:tc>
                  <a:txBody>
                    <a:bodyPr/>
                    <a:lstStyle/>
                    <a:p>
                      <a:pPr marL="0" marR="0" lvl="0" indent="0" algn="l" rtl="0">
                        <a:spcBef>
                          <a:spcPts val="0"/>
                        </a:spcBef>
                        <a:spcAft>
                          <a:spcPts val="0"/>
                        </a:spcAft>
                        <a:buNone/>
                      </a:pPr>
                      <a:endParaRPr sz="2400">
                        <a:latin typeface="Georgia" panose="02040502050405020303" pitchFamily="18" charset="0"/>
                      </a:endParaRPr>
                    </a:p>
                  </a:txBody>
                  <a:tcPr marL="55600" marR="55600" marT="45725" marB="45725"/>
                </a:tc>
                <a:tc>
                  <a:txBody>
                    <a:bodyPr/>
                    <a:lstStyle/>
                    <a:p>
                      <a:pPr marL="0" marR="0" lvl="0" indent="0" algn="l" rtl="0">
                        <a:spcBef>
                          <a:spcPts val="0"/>
                        </a:spcBef>
                        <a:spcAft>
                          <a:spcPts val="0"/>
                        </a:spcAft>
                        <a:buNone/>
                      </a:pPr>
                      <a:endParaRPr sz="2400">
                        <a:latin typeface="Georgia" panose="02040502050405020303" pitchFamily="18" charset="0"/>
                      </a:endParaRPr>
                    </a:p>
                  </a:txBody>
                  <a:tcPr marL="55600" marR="55600" marT="45725" marB="45725"/>
                </a:tc>
                <a:extLst>
                  <a:ext uri="{0D108BD9-81ED-4DB2-BD59-A6C34878D82A}">
                    <a16:rowId xmlns:a16="http://schemas.microsoft.com/office/drawing/2014/main" val="10004"/>
                  </a:ext>
                </a:extLst>
              </a:tr>
              <a:tr h="557482">
                <a:tc>
                  <a:txBody>
                    <a:bodyPr/>
                    <a:lstStyle/>
                    <a:p>
                      <a:pPr marL="0" marR="0" lvl="0" indent="0" algn="l" rtl="0">
                        <a:spcBef>
                          <a:spcPts val="0"/>
                        </a:spcBef>
                        <a:spcAft>
                          <a:spcPts val="0"/>
                        </a:spcAft>
                        <a:buNone/>
                      </a:pPr>
                      <a:r>
                        <a:rPr lang="en-US" sz="2400" dirty="0">
                          <a:latin typeface="Georgia" panose="02040502050405020303" pitchFamily="18" charset="0"/>
                          <a:ea typeface="Times New Roman"/>
                          <a:cs typeface="Times New Roman"/>
                          <a:sym typeface="Times New Roman"/>
                        </a:rPr>
                        <a:t>Snack</a:t>
                      </a:r>
                      <a:endParaRPr sz="2400" dirty="0">
                        <a:latin typeface="Georgia" panose="02040502050405020303" pitchFamily="18" charset="0"/>
                        <a:ea typeface="Times New Roman"/>
                        <a:cs typeface="Times New Roman"/>
                        <a:sym typeface="Times New Roman"/>
                      </a:endParaRPr>
                    </a:p>
                  </a:txBody>
                  <a:tcPr marL="55600" marR="55600" marT="45725" marB="45725"/>
                </a:tc>
                <a:tc>
                  <a:txBody>
                    <a:bodyPr/>
                    <a:lstStyle/>
                    <a:p>
                      <a:pPr marL="0" marR="0" lvl="0" indent="0" algn="l" rtl="0">
                        <a:spcBef>
                          <a:spcPts val="0"/>
                        </a:spcBef>
                        <a:spcAft>
                          <a:spcPts val="0"/>
                        </a:spcAft>
                        <a:buNone/>
                      </a:pPr>
                      <a:endParaRPr sz="2400" dirty="0">
                        <a:latin typeface="Georgia" panose="02040502050405020303" pitchFamily="18" charset="0"/>
                      </a:endParaRPr>
                    </a:p>
                  </a:txBody>
                  <a:tcPr marL="55600" marR="55600" marT="45725" marB="45725"/>
                </a:tc>
                <a:tc>
                  <a:txBody>
                    <a:bodyPr/>
                    <a:lstStyle/>
                    <a:p>
                      <a:pPr marL="0" marR="0" lvl="0" indent="0" algn="l" rtl="0">
                        <a:spcBef>
                          <a:spcPts val="0"/>
                        </a:spcBef>
                        <a:spcAft>
                          <a:spcPts val="0"/>
                        </a:spcAft>
                        <a:buNone/>
                      </a:pPr>
                      <a:endParaRPr sz="2400">
                        <a:latin typeface="Georgia" panose="02040502050405020303" pitchFamily="18" charset="0"/>
                      </a:endParaRPr>
                    </a:p>
                  </a:txBody>
                  <a:tcPr marL="55600" marR="55600" marT="45725" marB="45725"/>
                </a:tc>
                <a:extLst>
                  <a:ext uri="{0D108BD9-81ED-4DB2-BD59-A6C34878D82A}">
                    <a16:rowId xmlns:a16="http://schemas.microsoft.com/office/drawing/2014/main" val="10005"/>
                  </a:ext>
                </a:extLst>
              </a:tr>
              <a:tr h="557482">
                <a:tc>
                  <a:txBody>
                    <a:bodyPr/>
                    <a:lstStyle/>
                    <a:p>
                      <a:pPr marL="0" marR="0" lvl="0" indent="0" algn="l" rtl="0">
                        <a:spcBef>
                          <a:spcPts val="0"/>
                        </a:spcBef>
                        <a:spcAft>
                          <a:spcPts val="0"/>
                        </a:spcAft>
                        <a:buNone/>
                      </a:pPr>
                      <a:r>
                        <a:rPr lang="en-US" sz="2400" dirty="0">
                          <a:latin typeface="Georgia" panose="02040502050405020303" pitchFamily="18" charset="0"/>
                          <a:ea typeface="Times New Roman"/>
                          <a:cs typeface="Times New Roman"/>
                          <a:sym typeface="Times New Roman"/>
                        </a:rPr>
                        <a:t>Class activity </a:t>
                      </a:r>
                      <a:endParaRPr sz="2400" dirty="0">
                        <a:latin typeface="Georgia" panose="02040502050405020303" pitchFamily="18" charset="0"/>
                        <a:ea typeface="Times New Roman"/>
                        <a:cs typeface="Times New Roman"/>
                        <a:sym typeface="Times New Roman"/>
                      </a:endParaRPr>
                    </a:p>
                  </a:txBody>
                  <a:tcPr marL="55600" marR="55600" marT="45725" marB="45725"/>
                </a:tc>
                <a:tc>
                  <a:txBody>
                    <a:bodyPr/>
                    <a:lstStyle/>
                    <a:p>
                      <a:pPr marL="0" marR="0" lvl="0" indent="0" algn="l" rtl="0">
                        <a:spcBef>
                          <a:spcPts val="0"/>
                        </a:spcBef>
                        <a:spcAft>
                          <a:spcPts val="0"/>
                        </a:spcAft>
                        <a:buNone/>
                      </a:pPr>
                      <a:endParaRPr sz="2400">
                        <a:latin typeface="Georgia" panose="02040502050405020303" pitchFamily="18" charset="0"/>
                      </a:endParaRPr>
                    </a:p>
                  </a:txBody>
                  <a:tcPr marL="55600" marR="55600" marT="45725" marB="45725"/>
                </a:tc>
                <a:tc>
                  <a:txBody>
                    <a:bodyPr/>
                    <a:lstStyle/>
                    <a:p>
                      <a:pPr marL="0" marR="0" lvl="0" indent="0" algn="l" rtl="0">
                        <a:spcBef>
                          <a:spcPts val="0"/>
                        </a:spcBef>
                        <a:spcAft>
                          <a:spcPts val="0"/>
                        </a:spcAft>
                        <a:buNone/>
                      </a:pPr>
                      <a:endParaRPr sz="2400">
                        <a:latin typeface="Georgia" panose="02040502050405020303" pitchFamily="18" charset="0"/>
                      </a:endParaRPr>
                    </a:p>
                  </a:txBody>
                  <a:tcPr marL="55600" marR="55600" marT="45725" marB="45725"/>
                </a:tc>
                <a:extLst>
                  <a:ext uri="{0D108BD9-81ED-4DB2-BD59-A6C34878D82A}">
                    <a16:rowId xmlns:a16="http://schemas.microsoft.com/office/drawing/2014/main" val="10006"/>
                  </a:ext>
                </a:extLst>
              </a:tr>
              <a:tr h="557482">
                <a:tc>
                  <a:txBody>
                    <a:bodyPr/>
                    <a:lstStyle/>
                    <a:p>
                      <a:pPr marL="0" marR="0" lvl="0" indent="0" algn="l" rtl="0">
                        <a:spcBef>
                          <a:spcPts val="0"/>
                        </a:spcBef>
                        <a:spcAft>
                          <a:spcPts val="0"/>
                        </a:spcAft>
                        <a:buNone/>
                      </a:pPr>
                      <a:r>
                        <a:rPr lang="en-US" sz="2400" dirty="0">
                          <a:latin typeface="Georgia" panose="02040502050405020303" pitchFamily="18" charset="0"/>
                          <a:ea typeface="Times New Roman"/>
                          <a:cs typeface="Times New Roman"/>
                          <a:sym typeface="Times New Roman"/>
                        </a:rPr>
                        <a:t>Departure</a:t>
                      </a:r>
                      <a:endParaRPr sz="2400" dirty="0">
                        <a:latin typeface="Georgia" panose="02040502050405020303" pitchFamily="18" charset="0"/>
                        <a:ea typeface="Times New Roman"/>
                        <a:cs typeface="Times New Roman"/>
                        <a:sym typeface="Times New Roman"/>
                      </a:endParaRPr>
                    </a:p>
                  </a:txBody>
                  <a:tcPr marL="55600" marR="55600" marT="45725" marB="45725"/>
                </a:tc>
                <a:tc>
                  <a:txBody>
                    <a:bodyPr/>
                    <a:lstStyle/>
                    <a:p>
                      <a:pPr marL="0" marR="0" lvl="0" indent="0" algn="l" rtl="0">
                        <a:spcBef>
                          <a:spcPts val="0"/>
                        </a:spcBef>
                        <a:spcAft>
                          <a:spcPts val="0"/>
                        </a:spcAft>
                        <a:buNone/>
                      </a:pPr>
                      <a:endParaRPr sz="2400" dirty="0">
                        <a:latin typeface="Georgia" panose="02040502050405020303" pitchFamily="18" charset="0"/>
                      </a:endParaRPr>
                    </a:p>
                  </a:txBody>
                  <a:tcPr marL="55600" marR="55600" marT="45725" marB="45725"/>
                </a:tc>
                <a:tc>
                  <a:txBody>
                    <a:bodyPr/>
                    <a:lstStyle/>
                    <a:p>
                      <a:pPr marL="0" marR="0" lvl="0" indent="0" algn="l" rtl="0">
                        <a:spcBef>
                          <a:spcPts val="0"/>
                        </a:spcBef>
                        <a:spcAft>
                          <a:spcPts val="0"/>
                        </a:spcAft>
                        <a:buNone/>
                      </a:pPr>
                      <a:endParaRPr sz="2400">
                        <a:latin typeface="Georgia" panose="02040502050405020303" pitchFamily="18" charset="0"/>
                      </a:endParaRPr>
                    </a:p>
                  </a:txBody>
                  <a:tcPr marL="55600" marR="55600" marT="45725" marB="45725"/>
                </a:tc>
                <a:extLst>
                  <a:ext uri="{0D108BD9-81ED-4DB2-BD59-A6C34878D82A}">
                    <a16:rowId xmlns:a16="http://schemas.microsoft.com/office/drawing/2014/main" val="10007"/>
                  </a:ext>
                </a:extLst>
              </a:tr>
              <a:tr h="557482">
                <a:tc>
                  <a:txBody>
                    <a:bodyPr/>
                    <a:lstStyle/>
                    <a:p>
                      <a:pPr marL="0" marR="0" lvl="0" indent="0" algn="l" rtl="0">
                        <a:spcBef>
                          <a:spcPts val="0"/>
                        </a:spcBef>
                        <a:spcAft>
                          <a:spcPts val="0"/>
                        </a:spcAft>
                        <a:buNone/>
                      </a:pPr>
                      <a:r>
                        <a:rPr lang="en-US" sz="2400" dirty="0">
                          <a:latin typeface="Georgia" panose="02040502050405020303" pitchFamily="18" charset="0"/>
                          <a:ea typeface="Times New Roman"/>
                          <a:cs typeface="Times New Roman"/>
                          <a:sym typeface="Times New Roman"/>
                        </a:rPr>
                        <a:t>Transitions</a:t>
                      </a:r>
                      <a:endParaRPr sz="2400" dirty="0">
                        <a:latin typeface="Georgia" panose="02040502050405020303" pitchFamily="18" charset="0"/>
                        <a:ea typeface="Times New Roman"/>
                        <a:cs typeface="Times New Roman"/>
                        <a:sym typeface="Times New Roman"/>
                      </a:endParaRPr>
                    </a:p>
                  </a:txBody>
                  <a:tcPr marL="55600" marR="55600" marT="45725" marB="45725"/>
                </a:tc>
                <a:tc>
                  <a:txBody>
                    <a:bodyPr/>
                    <a:lstStyle/>
                    <a:p>
                      <a:pPr marL="0" marR="0" lvl="0" indent="0" algn="l" rtl="0">
                        <a:spcBef>
                          <a:spcPts val="0"/>
                        </a:spcBef>
                        <a:spcAft>
                          <a:spcPts val="0"/>
                        </a:spcAft>
                        <a:buNone/>
                      </a:pPr>
                      <a:endParaRPr sz="2400">
                        <a:latin typeface="Georgia" panose="02040502050405020303" pitchFamily="18" charset="0"/>
                      </a:endParaRPr>
                    </a:p>
                  </a:txBody>
                  <a:tcPr marL="55600" marR="55600" marT="45725" marB="45725"/>
                </a:tc>
                <a:tc>
                  <a:txBody>
                    <a:bodyPr/>
                    <a:lstStyle/>
                    <a:p>
                      <a:pPr marL="0" marR="0" lvl="0" indent="0" algn="l" rtl="0">
                        <a:spcBef>
                          <a:spcPts val="0"/>
                        </a:spcBef>
                        <a:spcAft>
                          <a:spcPts val="0"/>
                        </a:spcAft>
                        <a:buNone/>
                      </a:pPr>
                      <a:endParaRPr sz="2400" dirty="0">
                        <a:latin typeface="Georgia" panose="02040502050405020303" pitchFamily="18" charset="0"/>
                      </a:endParaRPr>
                    </a:p>
                  </a:txBody>
                  <a:tcPr marL="55600" marR="55600" marT="45725" marB="45725"/>
                </a:tc>
                <a:extLst>
                  <a:ext uri="{0D108BD9-81ED-4DB2-BD59-A6C34878D82A}">
                    <a16:rowId xmlns:a16="http://schemas.microsoft.com/office/drawing/2014/main" val="10008"/>
                  </a:ext>
                </a:extLst>
              </a:tr>
            </a:tbl>
          </a:graphicData>
        </a:graphic>
      </p:graphicFrame>
      <p:sp>
        <p:nvSpPr>
          <p:cNvPr id="320" name="Google Shape;320;p54"/>
          <p:cNvSpPr txBox="1">
            <a:spLocks noGrp="1"/>
          </p:cNvSpPr>
          <p:nvPr>
            <p:ph type="ftr" idx="4294967295"/>
          </p:nvPr>
        </p:nvSpPr>
        <p:spPr>
          <a:xfrm>
            <a:off x="415600" y="5968247"/>
            <a:ext cx="10572750" cy="765175"/>
          </a:xfrm>
          <a:prstGeom prst="rect">
            <a:avLst/>
          </a:prstGeom>
          <a:noFill/>
          <a:ln>
            <a:noFill/>
          </a:ln>
        </p:spPr>
        <p:txBody>
          <a:bodyPr spcFirstLastPara="1" wrap="square" lIns="91425" tIns="45700" rIns="91425" bIns="45700" anchor="ctr" anchorCtr="0">
            <a:noAutofit/>
          </a:bodyPr>
          <a:lstStyle/>
          <a:p>
            <a:pPr lvl="0"/>
            <a:r>
              <a:rPr lang="en-US" sz="2400" dirty="0">
                <a:latin typeface="Georgia" panose="02040502050405020303" pitchFamily="18" charset="0"/>
              </a:rPr>
              <a:t>(Snyder, et al., 2010)</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325"/>
        <p:cNvGrpSpPr/>
        <p:nvPr/>
      </p:nvGrpSpPr>
      <p:grpSpPr>
        <a:xfrm>
          <a:off x="0" y="0"/>
          <a:ext cx="0" cy="0"/>
          <a:chOff x="0" y="0"/>
          <a:chExt cx="0" cy="0"/>
        </a:xfrm>
      </p:grpSpPr>
      <p:sp>
        <p:nvSpPr>
          <p:cNvPr id="326" name="Google Shape;326;p55"/>
          <p:cNvSpPr txBox="1">
            <a:spLocks noGrp="1"/>
          </p:cNvSpPr>
          <p:nvPr>
            <p:ph type="title"/>
          </p:nvPr>
        </p:nvSpPr>
        <p:spPr>
          <a:xfrm>
            <a:off x="654628" y="20782"/>
            <a:ext cx="9274002" cy="848647"/>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accent1"/>
              </a:buClr>
              <a:buSzPts val="3600"/>
              <a:buFont typeface="Aharoni"/>
              <a:buNone/>
            </a:pPr>
            <a:r>
              <a:rPr lang="en-US" sz="4400" dirty="0">
                <a:latin typeface="Georgia" panose="02040502050405020303" pitchFamily="18" charset="0"/>
                <a:ea typeface="Times New Roman"/>
                <a:cs typeface="Times New Roman"/>
                <a:sym typeface="Times New Roman"/>
              </a:rPr>
              <a:t>Activity Matrix For Mia</a:t>
            </a:r>
            <a:endParaRPr sz="4400" dirty="0">
              <a:latin typeface="Georgia" panose="02040502050405020303" pitchFamily="18" charset="0"/>
              <a:ea typeface="Times New Roman"/>
              <a:cs typeface="Times New Roman"/>
              <a:sym typeface="Times New Roman"/>
            </a:endParaRPr>
          </a:p>
        </p:txBody>
      </p:sp>
      <p:graphicFrame>
        <p:nvGraphicFramePr>
          <p:cNvPr id="327" name="Google Shape;327;p55" descr="Completed Activity Matrix for specific student with examples of learning objective, use 1 to 2 words to express her needs and wants, embedded in the daily routine. For instance, at arrival, Mia will use 1 to 2 words to express her needs/wants. During free play, she will verbally name at least 3 different colors, at circle, imitate at least one action performed by a peer, during outside time, imitate at least one action peformed by a peer, at snack, use 1-2 words to express needs and wants and during transitions, verbally name at least 3 different colors."/>
          <p:cNvGraphicFramePr/>
          <p:nvPr>
            <p:extLst>
              <p:ext uri="{D42A27DB-BD31-4B8C-83A1-F6EECF244321}">
                <p14:modId xmlns:p14="http://schemas.microsoft.com/office/powerpoint/2010/main" val="2995029857"/>
              </p:ext>
            </p:extLst>
          </p:nvPr>
        </p:nvGraphicFramePr>
        <p:xfrm>
          <a:off x="269823" y="869429"/>
          <a:ext cx="10658000" cy="5267690"/>
        </p:xfrm>
        <a:graphic>
          <a:graphicData uri="http://schemas.openxmlformats.org/drawingml/2006/table">
            <a:tbl>
              <a:tblPr firstRow="1" bandRow="1">
                <a:noFill/>
                <a:tableStyleId>{3B136068-AD38-4EF6-9558-D74E83E90D9C}</a:tableStyleId>
              </a:tblPr>
              <a:tblGrid>
                <a:gridCol w="3244500">
                  <a:extLst>
                    <a:ext uri="{9D8B030D-6E8A-4147-A177-3AD203B41FA5}">
                      <a16:colId xmlns:a16="http://schemas.microsoft.com/office/drawing/2014/main" val="20000"/>
                    </a:ext>
                  </a:extLst>
                </a:gridCol>
                <a:gridCol w="7413500">
                  <a:extLst>
                    <a:ext uri="{9D8B030D-6E8A-4147-A177-3AD203B41FA5}">
                      <a16:colId xmlns:a16="http://schemas.microsoft.com/office/drawing/2014/main" val="20001"/>
                    </a:ext>
                  </a:extLst>
                </a:gridCol>
              </a:tblGrid>
              <a:tr h="786675">
                <a:tc>
                  <a:txBody>
                    <a:bodyPr/>
                    <a:lstStyle/>
                    <a:p>
                      <a:pPr marL="0" marR="0" lvl="0" indent="0" algn="l" rtl="0">
                        <a:spcBef>
                          <a:spcPts val="0"/>
                        </a:spcBef>
                        <a:spcAft>
                          <a:spcPts val="0"/>
                        </a:spcAft>
                        <a:buNone/>
                      </a:pPr>
                      <a:r>
                        <a:rPr lang="en-US" sz="2400">
                          <a:solidFill>
                            <a:schemeClr val="lt1"/>
                          </a:solidFill>
                          <a:latin typeface="Georgia" panose="02040502050405020303" pitchFamily="18" charset="0"/>
                          <a:ea typeface="Times New Roman"/>
                          <a:cs typeface="Times New Roman"/>
                          <a:sym typeface="Times New Roman"/>
                        </a:rPr>
                        <a:t>Target Learning Objective</a:t>
                      </a:r>
                      <a:endParaRPr sz="2400">
                        <a:solidFill>
                          <a:schemeClr val="lt1"/>
                        </a:solidFill>
                        <a:latin typeface="Georgia" panose="02040502050405020303" pitchFamily="18" charset="0"/>
                        <a:ea typeface="Times New Roman"/>
                        <a:cs typeface="Times New Roman"/>
                        <a:sym typeface="Times New Roman"/>
                      </a:endParaRPr>
                    </a:p>
                  </a:txBody>
                  <a:tcPr marL="91450" marR="91450" marT="45725" marB="45725"/>
                </a:tc>
                <a:tc>
                  <a:txBody>
                    <a:bodyPr/>
                    <a:lstStyle/>
                    <a:p>
                      <a:pPr marL="0" marR="0" lvl="0" indent="0" algn="l" rtl="0">
                        <a:spcBef>
                          <a:spcPts val="0"/>
                        </a:spcBef>
                        <a:spcAft>
                          <a:spcPts val="0"/>
                        </a:spcAft>
                        <a:buNone/>
                      </a:pPr>
                      <a:r>
                        <a:rPr lang="en-US" sz="2400" dirty="0">
                          <a:solidFill>
                            <a:schemeClr val="lt1"/>
                          </a:solidFill>
                          <a:latin typeface="Georgia" panose="02040502050405020303" pitchFamily="18" charset="0"/>
                          <a:ea typeface="Times New Roman"/>
                          <a:cs typeface="Times New Roman"/>
                          <a:sym typeface="Times New Roman"/>
                        </a:rPr>
                        <a:t>Mia will use </a:t>
                      </a:r>
                      <a:r>
                        <a:rPr lang="en-US" sz="2400" dirty="0" smtClean="0">
                          <a:solidFill>
                            <a:schemeClr val="lt1"/>
                          </a:solidFill>
                          <a:latin typeface="Georgia" panose="02040502050405020303" pitchFamily="18" charset="0"/>
                          <a:ea typeface="Times New Roman"/>
                          <a:cs typeface="Times New Roman"/>
                          <a:sym typeface="Times New Roman"/>
                        </a:rPr>
                        <a:t>one </a:t>
                      </a:r>
                      <a:r>
                        <a:rPr lang="en-US" sz="2400" dirty="0">
                          <a:solidFill>
                            <a:schemeClr val="lt1"/>
                          </a:solidFill>
                          <a:latin typeface="Georgia" panose="02040502050405020303" pitchFamily="18" charset="0"/>
                          <a:ea typeface="Times New Roman"/>
                          <a:cs typeface="Times New Roman"/>
                          <a:sym typeface="Times New Roman"/>
                        </a:rPr>
                        <a:t>to </a:t>
                      </a:r>
                      <a:r>
                        <a:rPr lang="en-US" sz="2400" dirty="0" smtClean="0">
                          <a:solidFill>
                            <a:schemeClr val="lt1"/>
                          </a:solidFill>
                          <a:latin typeface="Georgia" panose="02040502050405020303" pitchFamily="18" charset="0"/>
                          <a:ea typeface="Times New Roman"/>
                          <a:cs typeface="Times New Roman"/>
                          <a:sym typeface="Times New Roman"/>
                        </a:rPr>
                        <a:t>two </a:t>
                      </a:r>
                      <a:r>
                        <a:rPr lang="en-US" sz="2400" dirty="0">
                          <a:solidFill>
                            <a:schemeClr val="lt1"/>
                          </a:solidFill>
                          <a:latin typeface="Georgia" panose="02040502050405020303" pitchFamily="18" charset="0"/>
                          <a:ea typeface="Times New Roman"/>
                          <a:cs typeface="Times New Roman"/>
                          <a:sym typeface="Times New Roman"/>
                        </a:rPr>
                        <a:t>words to express her needs and wants </a:t>
                      </a:r>
                      <a:endParaRPr sz="2400" dirty="0">
                        <a:solidFill>
                          <a:schemeClr val="lt1"/>
                        </a:solidFill>
                        <a:latin typeface="Georgia" panose="02040502050405020303" pitchFamily="18" charset="0"/>
                        <a:ea typeface="Times New Roman"/>
                        <a:cs typeface="Times New Roman"/>
                        <a:sym typeface="Times New Roman"/>
                      </a:endParaRPr>
                    </a:p>
                  </a:txBody>
                  <a:tcPr marL="91450" marR="91450" marT="45725" marB="45725"/>
                </a:tc>
                <a:extLst>
                  <a:ext uri="{0D108BD9-81ED-4DB2-BD59-A6C34878D82A}">
                    <a16:rowId xmlns:a16="http://schemas.microsoft.com/office/drawing/2014/main" val="10000"/>
                  </a:ext>
                </a:extLst>
              </a:tr>
              <a:tr h="724350">
                <a:tc>
                  <a:txBody>
                    <a:bodyPr/>
                    <a:lstStyle/>
                    <a:p>
                      <a:pPr marL="0" marR="0" lvl="0" indent="0" algn="l" rtl="0">
                        <a:spcBef>
                          <a:spcPts val="0"/>
                        </a:spcBef>
                        <a:spcAft>
                          <a:spcPts val="0"/>
                        </a:spcAft>
                        <a:buNone/>
                      </a:pPr>
                      <a:r>
                        <a:rPr lang="en-US" sz="2400">
                          <a:solidFill>
                            <a:srgbClr val="486112"/>
                          </a:solidFill>
                          <a:latin typeface="Georgia" panose="02040502050405020303" pitchFamily="18" charset="0"/>
                          <a:ea typeface="Times New Roman"/>
                          <a:cs typeface="Times New Roman"/>
                          <a:sym typeface="Times New Roman"/>
                        </a:rPr>
                        <a:t>Arrival</a:t>
                      </a:r>
                      <a:endParaRPr sz="2400">
                        <a:solidFill>
                          <a:srgbClr val="486112"/>
                        </a:solidFill>
                        <a:latin typeface="Georgia" panose="02040502050405020303" pitchFamily="18" charset="0"/>
                        <a:ea typeface="Times New Roman"/>
                        <a:cs typeface="Times New Roman"/>
                        <a:sym typeface="Times New Roman"/>
                      </a:endParaRPr>
                    </a:p>
                  </a:txBody>
                  <a:tcPr marL="91450" marR="91450" marT="45725" marB="45725"/>
                </a:tc>
                <a:tc>
                  <a:txBody>
                    <a:bodyPr/>
                    <a:lstStyle/>
                    <a:p>
                      <a:pPr marL="0" marR="0" lvl="0" indent="0" algn="l" rtl="0">
                        <a:spcBef>
                          <a:spcPts val="0"/>
                        </a:spcBef>
                        <a:spcAft>
                          <a:spcPts val="0"/>
                        </a:spcAft>
                        <a:buNone/>
                      </a:pPr>
                      <a:r>
                        <a:rPr lang="en-US" sz="2400" dirty="0">
                          <a:solidFill>
                            <a:srgbClr val="486112"/>
                          </a:solidFill>
                          <a:latin typeface="Georgia" panose="02040502050405020303" pitchFamily="18" charset="0"/>
                          <a:ea typeface="Times New Roman"/>
                          <a:cs typeface="Times New Roman"/>
                          <a:sym typeface="Times New Roman"/>
                        </a:rPr>
                        <a:t>Use </a:t>
                      </a:r>
                      <a:r>
                        <a:rPr lang="en-US" sz="2400" dirty="0" smtClean="0">
                          <a:solidFill>
                            <a:srgbClr val="486112"/>
                          </a:solidFill>
                          <a:latin typeface="Georgia" panose="02040502050405020303" pitchFamily="18" charset="0"/>
                          <a:ea typeface="Times New Roman"/>
                          <a:cs typeface="Times New Roman"/>
                          <a:sym typeface="Times New Roman"/>
                        </a:rPr>
                        <a:t>one </a:t>
                      </a:r>
                      <a:r>
                        <a:rPr lang="en-US" sz="2400" dirty="0">
                          <a:solidFill>
                            <a:srgbClr val="486112"/>
                          </a:solidFill>
                          <a:latin typeface="Georgia" panose="02040502050405020303" pitchFamily="18" charset="0"/>
                          <a:ea typeface="Times New Roman"/>
                          <a:cs typeface="Times New Roman"/>
                          <a:sym typeface="Times New Roman"/>
                        </a:rPr>
                        <a:t>to </a:t>
                      </a:r>
                      <a:r>
                        <a:rPr lang="en-US" sz="2400" dirty="0" smtClean="0">
                          <a:solidFill>
                            <a:srgbClr val="486112"/>
                          </a:solidFill>
                          <a:latin typeface="Georgia" panose="02040502050405020303" pitchFamily="18" charset="0"/>
                          <a:ea typeface="Times New Roman"/>
                          <a:cs typeface="Times New Roman"/>
                          <a:sym typeface="Times New Roman"/>
                        </a:rPr>
                        <a:t>two </a:t>
                      </a:r>
                      <a:r>
                        <a:rPr lang="en-US" sz="2400" dirty="0">
                          <a:solidFill>
                            <a:srgbClr val="486112"/>
                          </a:solidFill>
                          <a:latin typeface="Georgia" panose="02040502050405020303" pitchFamily="18" charset="0"/>
                          <a:ea typeface="Times New Roman"/>
                          <a:cs typeface="Times New Roman"/>
                          <a:sym typeface="Times New Roman"/>
                        </a:rPr>
                        <a:t>words to express her needs/wants</a:t>
                      </a:r>
                      <a:endParaRPr sz="2400" dirty="0">
                        <a:solidFill>
                          <a:srgbClr val="486112"/>
                        </a:solidFill>
                        <a:latin typeface="Georgia" panose="02040502050405020303" pitchFamily="18" charset="0"/>
                        <a:ea typeface="Times New Roman"/>
                        <a:cs typeface="Times New Roman"/>
                        <a:sym typeface="Times New Roman"/>
                      </a:endParaRPr>
                    </a:p>
                  </a:txBody>
                  <a:tcPr marL="91450" marR="91450" marT="45725" marB="45725"/>
                </a:tc>
                <a:extLst>
                  <a:ext uri="{0D108BD9-81ED-4DB2-BD59-A6C34878D82A}">
                    <a16:rowId xmlns:a16="http://schemas.microsoft.com/office/drawing/2014/main" val="10001"/>
                  </a:ext>
                </a:extLst>
              </a:tr>
              <a:tr h="724350">
                <a:tc>
                  <a:txBody>
                    <a:bodyPr/>
                    <a:lstStyle/>
                    <a:p>
                      <a:pPr marL="0" marR="0" lvl="0" indent="0" algn="l" rtl="0">
                        <a:spcBef>
                          <a:spcPts val="0"/>
                        </a:spcBef>
                        <a:spcAft>
                          <a:spcPts val="0"/>
                        </a:spcAft>
                        <a:buNone/>
                      </a:pPr>
                      <a:r>
                        <a:rPr lang="en-US" sz="2400">
                          <a:solidFill>
                            <a:srgbClr val="486112"/>
                          </a:solidFill>
                          <a:latin typeface="Georgia" panose="02040502050405020303" pitchFamily="18" charset="0"/>
                          <a:ea typeface="Times New Roman"/>
                          <a:cs typeface="Times New Roman"/>
                          <a:sym typeface="Times New Roman"/>
                        </a:rPr>
                        <a:t>Free Play</a:t>
                      </a:r>
                      <a:endParaRPr sz="2400">
                        <a:solidFill>
                          <a:srgbClr val="486112"/>
                        </a:solidFill>
                        <a:latin typeface="Georgia" panose="02040502050405020303" pitchFamily="18" charset="0"/>
                        <a:ea typeface="Times New Roman"/>
                        <a:cs typeface="Times New Roman"/>
                        <a:sym typeface="Times New Roman"/>
                      </a:endParaRPr>
                    </a:p>
                  </a:txBody>
                  <a:tcPr marL="91450" marR="91450" marT="45725" marB="45725"/>
                </a:tc>
                <a:tc>
                  <a:txBody>
                    <a:bodyPr/>
                    <a:lstStyle/>
                    <a:p>
                      <a:pPr marL="0" marR="0" lvl="0" indent="0" algn="l" rtl="0">
                        <a:spcBef>
                          <a:spcPts val="0"/>
                        </a:spcBef>
                        <a:spcAft>
                          <a:spcPts val="0"/>
                        </a:spcAft>
                        <a:buNone/>
                      </a:pPr>
                      <a:r>
                        <a:rPr lang="en-US" sz="2400" dirty="0">
                          <a:solidFill>
                            <a:srgbClr val="486112"/>
                          </a:solidFill>
                          <a:latin typeface="Georgia" panose="02040502050405020303" pitchFamily="18" charset="0"/>
                          <a:ea typeface="Times New Roman"/>
                          <a:cs typeface="Times New Roman"/>
                          <a:sym typeface="Times New Roman"/>
                        </a:rPr>
                        <a:t>Verbally name at least </a:t>
                      </a:r>
                      <a:r>
                        <a:rPr lang="en-US" sz="2400" dirty="0" smtClean="0">
                          <a:solidFill>
                            <a:srgbClr val="486112"/>
                          </a:solidFill>
                          <a:latin typeface="Georgia" panose="02040502050405020303" pitchFamily="18" charset="0"/>
                          <a:ea typeface="Times New Roman"/>
                          <a:cs typeface="Times New Roman"/>
                          <a:sym typeface="Times New Roman"/>
                        </a:rPr>
                        <a:t>three </a:t>
                      </a:r>
                      <a:r>
                        <a:rPr lang="en-US" sz="2400" dirty="0">
                          <a:solidFill>
                            <a:srgbClr val="486112"/>
                          </a:solidFill>
                          <a:latin typeface="Georgia" panose="02040502050405020303" pitchFamily="18" charset="0"/>
                          <a:ea typeface="Times New Roman"/>
                          <a:cs typeface="Times New Roman"/>
                          <a:sym typeface="Times New Roman"/>
                        </a:rPr>
                        <a:t>different colors</a:t>
                      </a:r>
                      <a:endParaRPr sz="2400" dirty="0">
                        <a:solidFill>
                          <a:srgbClr val="486112"/>
                        </a:solidFill>
                        <a:latin typeface="Georgia" panose="02040502050405020303" pitchFamily="18" charset="0"/>
                        <a:ea typeface="Times New Roman"/>
                        <a:cs typeface="Times New Roman"/>
                        <a:sym typeface="Times New Roman"/>
                      </a:endParaRPr>
                    </a:p>
                  </a:txBody>
                  <a:tcPr marL="91450" marR="91450" marT="45725" marB="45725"/>
                </a:tc>
                <a:extLst>
                  <a:ext uri="{0D108BD9-81ED-4DB2-BD59-A6C34878D82A}">
                    <a16:rowId xmlns:a16="http://schemas.microsoft.com/office/drawing/2014/main" val="10002"/>
                  </a:ext>
                </a:extLst>
              </a:tr>
              <a:tr h="724350">
                <a:tc>
                  <a:txBody>
                    <a:bodyPr/>
                    <a:lstStyle/>
                    <a:p>
                      <a:pPr marL="0" marR="0" lvl="0" indent="0" algn="l" rtl="0">
                        <a:spcBef>
                          <a:spcPts val="0"/>
                        </a:spcBef>
                        <a:spcAft>
                          <a:spcPts val="0"/>
                        </a:spcAft>
                        <a:buNone/>
                      </a:pPr>
                      <a:r>
                        <a:rPr lang="en-US" sz="2400" dirty="0">
                          <a:solidFill>
                            <a:srgbClr val="486112"/>
                          </a:solidFill>
                          <a:latin typeface="Georgia" panose="02040502050405020303" pitchFamily="18" charset="0"/>
                          <a:ea typeface="Times New Roman"/>
                          <a:cs typeface="Times New Roman"/>
                          <a:sym typeface="Times New Roman"/>
                        </a:rPr>
                        <a:t>Circle</a:t>
                      </a:r>
                      <a:endParaRPr sz="2400" dirty="0">
                        <a:solidFill>
                          <a:srgbClr val="486112"/>
                        </a:solidFill>
                        <a:latin typeface="Georgia" panose="02040502050405020303" pitchFamily="18" charset="0"/>
                        <a:ea typeface="Times New Roman"/>
                        <a:cs typeface="Times New Roman"/>
                        <a:sym typeface="Times New Roman"/>
                      </a:endParaRPr>
                    </a:p>
                  </a:txBody>
                  <a:tcPr marL="91450" marR="91450" marT="45725" marB="45725"/>
                </a:tc>
                <a:tc>
                  <a:txBody>
                    <a:bodyPr/>
                    <a:lstStyle/>
                    <a:p>
                      <a:pPr marL="0" marR="0" lvl="0" indent="0" algn="l" rtl="0">
                        <a:spcBef>
                          <a:spcPts val="0"/>
                        </a:spcBef>
                        <a:spcAft>
                          <a:spcPts val="0"/>
                        </a:spcAft>
                        <a:buNone/>
                      </a:pPr>
                      <a:r>
                        <a:rPr lang="en-US" sz="2400" dirty="0">
                          <a:solidFill>
                            <a:srgbClr val="486112"/>
                          </a:solidFill>
                          <a:latin typeface="Georgia" panose="02040502050405020303" pitchFamily="18" charset="0"/>
                          <a:ea typeface="Times New Roman"/>
                          <a:cs typeface="Times New Roman"/>
                          <a:sym typeface="Times New Roman"/>
                        </a:rPr>
                        <a:t>Imitate at least one action performed by a peer</a:t>
                      </a:r>
                      <a:endParaRPr sz="2400" dirty="0">
                        <a:solidFill>
                          <a:srgbClr val="486112"/>
                        </a:solidFill>
                        <a:latin typeface="Georgia" panose="02040502050405020303" pitchFamily="18" charset="0"/>
                        <a:ea typeface="Times New Roman"/>
                        <a:cs typeface="Times New Roman"/>
                        <a:sym typeface="Times New Roman"/>
                      </a:endParaRPr>
                    </a:p>
                  </a:txBody>
                  <a:tcPr marL="91450" marR="91450" marT="45725" marB="45725"/>
                </a:tc>
                <a:extLst>
                  <a:ext uri="{0D108BD9-81ED-4DB2-BD59-A6C34878D82A}">
                    <a16:rowId xmlns:a16="http://schemas.microsoft.com/office/drawing/2014/main" val="10003"/>
                  </a:ext>
                </a:extLst>
              </a:tr>
              <a:tr h="724350">
                <a:tc>
                  <a:txBody>
                    <a:bodyPr/>
                    <a:lstStyle/>
                    <a:p>
                      <a:pPr marL="0" marR="0" lvl="0" indent="0" algn="l" rtl="0">
                        <a:spcBef>
                          <a:spcPts val="0"/>
                        </a:spcBef>
                        <a:spcAft>
                          <a:spcPts val="0"/>
                        </a:spcAft>
                        <a:buNone/>
                      </a:pPr>
                      <a:r>
                        <a:rPr lang="en-US" sz="2400">
                          <a:solidFill>
                            <a:srgbClr val="486112"/>
                          </a:solidFill>
                          <a:latin typeface="Georgia" panose="02040502050405020303" pitchFamily="18" charset="0"/>
                          <a:ea typeface="Times New Roman"/>
                          <a:cs typeface="Times New Roman"/>
                          <a:sym typeface="Times New Roman"/>
                        </a:rPr>
                        <a:t>Outside</a:t>
                      </a:r>
                      <a:endParaRPr sz="2400">
                        <a:solidFill>
                          <a:srgbClr val="486112"/>
                        </a:solidFill>
                        <a:latin typeface="Georgia" panose="02040502050405020303" pitchFamily="18" charset="0"/>
                        <a:ea typeface="Times New Roman"/>
                        <a:cs typeface="Times New Roman"/>
                        <a:sym typeface="Times New Roman"/>
                      </a:endParaRPr>
                    </a:p>
                  </a:txBody>
                  <a:tcPr marL="91450" marR="91450" marT="45725" marB="45725"/>
                </a:tc>
                <a:tc>
                  <a:txBody>
                    <a:bodyPr/>
                    <a:lstStyle/>
                    <a:p>
                      <a:pPr marL="0" marR="0" lvl="0" indent="0" algn="l" rtl="0">
                        <a:spcBef>
                          <a:spcPts val="0"/>
                        </a:spcBef>
                        <a:spcAft>
                          <a:spcPts val="0"/>
                        </a:spcAft>
                        <a:buNone/>
                      </a:pPr>
                      <a:r>
                        <a:rPr lang="en-US" sz="2400" dirty="0">
                          <a:solidFill>
                            <a:srgbClr val="486112"/>
                          </a:solidFill>
                          <a:latin typeface="Georgia" panose="02040502050405020303" pitchFamily="18" charset="0"/>
                          <a:ea typeface="Times New Roman"/>
                          <a:cs typeface="Times New Roman"/>
                          <a:sym typeface="Times New Roman"/>
                        </a:rPr>
                        <a:t>Imitate at least one action performed by a peer</a:t>
                      </a:r>
                      <a:endParaRPr sz="2400" dirty="0">
                        <a:solidFill>
                          <a:srgbClr val="486112"/>
                        </a:solidFill>
                        <a:latin typeface="Georgia" panose="02040502050405020303" pitchFamily="18" charset="0"/>
                        <a:ea typeface="Times New Roman"/>
                        <a:cs typeface="Times New Roman"/>
                        <a:sym typeface="Times New Roman"/>
                      </a:endParaRPr>
                    </a:p>
                  </a:txBody>
                  <a:tcPr marL="91450" marR="91450" marT="45725" marB="45725"/>
                </a:tc>
                <a:extLst>
                  <a:ext uri="{0D108BD9-81ED-4DB2-BD59-A6C34878D82A}">
                    <a16:rowId xmlns:a16="http://schemas.microsoft.com/office/drawing/2014/main" val="10004"/>
                  </a:ext>
                </a:extLst>
              </a:tr>
              <a:tr h="786675">
                <a:tc>
                  <a:txBody>
                    <a:bodyPr/>
                    <a:lstStyle/>
                    <a:p>
                      <a:pPr marL="0" marR="0" lvl="0" indent="0" algn="l" rtl="0">
                        <a:spcBef>
                          <a:spcPts val="0"/>
                        </a:spcBef>
                        <a:spcAft>
                          <a:spcPts val="0"/>
                        </a:spcAft>
                        <a:buNone/>
                      </a:pPr>
                      <a:r>
                        <a:rPr lang="en-US" sz="2400">
                          <a:solidFill>
                            <a:srgbClr val="486112"/>
                          </a:solidFill>
                          <a:latin typeface="Georgia" panose="02040502050405020303" pitchFamily="18" charset="0"/>
                          <a:ea typeface="Times New Roman"/>
                          <a:cs typeface="Times New Roman"/>
                          <a:sym typeface="Times New Roman"/>
                        </a:rPr>
                        <a:t>Snack</a:t>
                      </a:r>
                      <a:endParaRPr sz="2400">
                        <a:solidFill>
                          <a:srgbClr val="486112"/>
                        </a:solidFill>
                        <a:latin typeface="Georgia" panose="02040502050405020303" pitchFamily="18" charset="0"/>
                        <a:ea typeface="Times New Roman"/>
                        <a:cs typeface="Times New Roman"/>
                        <a:sym typeface="Times New Roman"/>
                      </a:endParaRPr>
                    </a:p>
                  </a:txBody>
                  <a:tcPr marL="91450" marR="91450" marT="45725" marB="45725"/>
                </a:tc>
                <a:tc>
                  <a:txBody>
                    <a:bodyPr/>
                    <a:lstStyle/>
                    <a:p>
                      <a:pPr marL="0" marR="0" lvl="0" indent="0" algn="l" rtl="0">
                        <a:lnSpc>
                          <a:spcPct val="100000"/>
                        </a:lnSpc>
                        <a:spcBef>
                          <a:spcPts val="0"/>
                        </a:spcBef>
                        <a:spcAft>
                          <a:spcPts val="0"/>
                        </a:spcAft>
                        <a:buClr>
                          <a:srgbClr val="486112"/>
                        </a:buClr>
                        <a:buSzPts val="2000"/>
                        <a:buFont typeface="Trebuchet MS"/>
                        <a:buNone/>
                      </a:pPr>
                      <a:r>
                        <a:rPr lang="en-US" sz="2400" dirty="0">
                          <a:solidFill>
                            <a:srgbClr val="486112"/>
                          </a:solidFill>
                          <a:latin typeface="Georgia" panose="02040502050405020303" pitchFamily="18" charset="0"/>
                          <a:ea typeface="Times New Roman"/>
                          <a:cs typeface="Times New Roman"/>
                          <a:sym typeface="Times New Roman"/>
                        </a:rPr>
                        <a:t>Use </a:t>
                      </a:r>
                      <a:r>
                        <a:rPr lang="en-US" sz="2400" dirty="0" smtClean="0">
                          <a:solidFill>
                            <a:srgbClr val="486112"/>
                          </a:solidFill>
                          <a:latin typeface="Georgia" panose="02040502050405020303" pitchFamily="18" charset="0"/>
                          <a:ea typeface="Times New Roman"/>
                          <a:cs typeface="Times New Roman"/>
                          <a:sym typeface="Times New Roman"/>
                        </a:rPr>
                        <a:t>one</a:t>
                      </a:r>
                      <a:r>
                        <a:rPr lang="en-US" sz="2400" baseline="0" dirty="0" smtClean="0">
                          <a:solidFill>
                            <a:srgbClr val="486112"/>
                          </a:solidFill>
                          <a:latin typeface="Georgia" panose="02040502050405020303" pitchFamily="18" charset="0"/>
                          <a:ea typeface="Times New Roman"/>
                          <a:cs typeface="Times New Roman"/>
                          <a:sym typeface="Times New Roman"/>
                        </a:rPr>
                        <a:t> to two</a:t>
                      </a:r>
                      <a:r>
                        <a:rPr lang="en-US" sz="2400" dirty="0" smtClean="0">
                          <a:solidFill>
                            <a:srgbClr val="486112"/>
                          </a:solidFill>
                          <a:latin typeface="Georgia" panose="02040502050405020303" pitchFamily="18" charset="0"/>
                          <a:ea typeface="Times New Roman"/>
                          <a:cs typeface="Times New Roman"/>
                          <a:sym typeface="Times New Roman"/>
                        </a:rPr>
                        <a:t> </a:t>
                      </a:r>
                      <a:r>
                        <a:rPr lang="en-US" sz="2400" dirty="0">
                          <a:solidFill>
                            <a:srgbClr val="486112"/>
                          </a:solidFill>
                          <a:latin typeface="Georgia" panose="02040502050405020303" pitchFamily="18" charset="0"/>
                          <a:ea typeface="Times New Roman"/>
                          <a:cs typeface="Times New Roman"/>
                          <a:sym typeface="Times New Roman"/>
                        </a:rPr>
                        <a:t>words to express needs/wants</a:t>
                      </a:r>
                      <a:endParaRPr sz="2400" dirty="0">
                        <a:solidFill>
                          <a:srgbClr val="486112"/>
                        </a:solidFill>
                        <a:latin typeface="Georgia" panose="02040502050405020303" pitchFamily="18" charset="0"/>
                        <a:ea typeface="Times New Roman"/>
                        <a:cs typeface="Times New Roman"/>
                        <a:sym typeface="Times New Roman"/>
                      </a:endParaRPr>
                    </a:p>
                    <a:p>
                      <a:pPr marL="0" marR="0" lvl="0" indent="0" algn="l" rtl="0">
                        <a:spcBef>
                          <a:spcPts val="0"/>
                        </a:spcBef>
                        <a:spcAft>
                          <a:spcPts val="0"/>
                        </a:spcAft>
                        <a:buNone/>
                      </a:pPr>
                      <a:endParaRPr sz="2400" dirty="0">
                        <a:solidFill>
                          <a:srgbClr val="486112"/>
                        </a:solidFill>
                        <a:latin typeface="Georgia" panose="02040502050405020303" pitchFamily="18" charset="0"/>
                        <a:ea typeface="Times New Roman"/>
                        <a:cs typeface="Times New Roman"/>
                        <a:sym typeface="Times New Roman"/>
                      </a:endParaRPr>
                    </a:p>
                  </a:txBody>
                  <a:tcPr marL="91450" marR="91450" marT="45725" marB="45725"/>
                </a:tc>
                <a:extLst>
                  <a:ext uri="{0D108BD9-81ED-4DB2-BD59-A6C34878D82A}">
                    <a16:rowId xmlns:a16="http://schemas.microsoft.com/office/drawing/2014/main" val="10005"/>
                  </a:ext>
                </a:extLst>
              </a:tr>
              <a:tr h="724350">
                <a:tc>
                  <a:txBody>
                    <a:bodyPr/>
                    <a:lstStyle/>
                    <a:p>
                      <a:pPr marL="0" marR="0" lvl="0" indent="0" algn="l" rtl="0">
                        <a:spcBef>
                          <a:spcPts val="0"/>
                        </a:spcBef>
                        <a:spcAft>
                          <a:spcPts val="0"/>
                        </a:spcAft>
                        <a:buNone/>
                      </a:pPr>
                      <a:r>
                        <a:rPr lang="en-US" sz="2400">
                          <a:solidFill>
                            <a:srgbClr val="486112"/>
                          </a:solidFill>
                          <a:latin typeface="Georgia" panose="02040502050405020303" pitchFamily="18" charset="0"/>
                          <a:ea typeface="Times New Roman"/>
                          <a:cs typeface="Times New Roman"/>
                          <a:sym typeface="Times New Roman"/>
                        </a:rPr>
                        <a:t>Transitions</a:t>
                      </a:r>
                      <a:endParaRPr sz="2400">
                        <a:solidFill>
                          <a:srgbClr val="486112"/>
                        </a:solidFill>
                        <a:latin typeface="Georgia" panose="02040502050405020303" pitchFamily="18" charset="0"/>
                        <a:ea typeface="Times New Roman"/>
                        <a:cs typeface="Times New Roman"/>
                        <a:sym typeface="Times New Roman"/>
                      </a:endParaRPr>
                    </a:p>
                  </a:txBody>
                  <a:tcPr marL="91450" marR="91450" marT="45725" marB="45725"/>
                </a:tc>
                <a:tc>
                  <a:txBody>
                    <a:bodyPr/>
                    <a:lstStyle/>
                    <a:p>
                      <a:pPr marL="0" marR="0" lvl="0" indent="0" algn="l" rtl="0">
                        <a:spcBef>
                          <a:spcPts val="0"/>
                        </a:spcBef>
                        <a:spcAft>
                          <a:spcPts val="0"/>
                        </a:spcAft>
                        <a:buNone/>
                      </a:pPr>
                      <a:r>
                        <a:rPr lang="en-US" sz="2400" dirty="0">
                          <a:solidFill>
                            <a:srgbClr val="486112"/>
                          </a:solidFill>
                          <a:latin typeface="Georgia" panose="02040502050405020303" pitchFamily="18" charset="0"/>
                          <a:ea typeface="Times New Roman"/>
                          <a:cs typeface="Times New Roman"/>
                          <a:sym typeface="Times New Roman"/>
                        </a:rPr>
                        <a:t>Verbally name at least </a:t>
                      </a:r>
                      <a:r>
                        <a:rPr lang="en-US" sz="2400" dirty="0" smtClean="0">
                          <a:solidFill>
                            <a:srgbClr val="486112"/>
                          </a:solidFill>
                          <a:latin typeface="Georgia" panose="02040502050405020303" pitchFamily="18" charset="0"/>
                          <a:ea typeface="Times New Roman"/>
                          <a:cs typeface="Times New Roman"/>
                          <a:sym typeface="Times New Roman"/>
                        </a:rPr>
                        <a:t>three </a:t>
                      </a:r>
                      <a:r>
                        <a:rPr lang="en-US" sz="2400" dirty="0">
                          <a:solidFill>
                            <a:srgbClr val="486112"/>
                          </a:solidFill>
                          <a:latin typeface="Georgia" panose="02040502050405020303" pitchFamily="18" charset="0"/>
                          <a:ea typeface="Times New Roman"/>
                          <a:cs typeface="Times New Roman"/>
                          <a:sym typeface="Times New Roman"/>
                        </a:rPr>
                        <a:t>different colors</a:t>
                      </a:r>
                      <a:endParaRPr sz="2400" dirty="0">
                        <a:solidFill>
                          <a:srgbClr val="486112"/>
                        </a:solidFill>
                        <a:latin typeface="Georgia" panose="02040502050405020303" pitchFamily="18" charset="0"/>
                        <a:ea typeface="Times New Roman"/>
                        <a:cs typeface="Times New Roman"/>
                        <a:sym typeface="Times New Roman"/>
                      </a:endParaRPr>
                    </a:p>
                  </a:txBody>
                  <a:tcPr marL="91450" marR="91450" marT="45725" marB="45725"/>
                </a:tc>
                <a:extLst>
                  <a:ext uri="{0D108BD9-81ED-4DB2-BD59-A6C34878D82A}">
                    <a16:rowId xmlns:a16="http://schemas.microsoft.com/office/drawing/2014/main" val="10006"/>
                  </a:ext>
                </a:extLst>
              </a:tr>
            </a:tbl>
          </a:graphicData>
        </a:graphic>
      </p:graphicFrame>
      <p:sp>
        <p:nvSpPr>
          <p:cNvPr id="328" name="Google Shape;328;p55"/>
          <p:cNvSpPr txBox="1">
            <a:spLocks noGrp="1"/>
          </p:cNvSpPr>
          <p:nvPr>
            <p:ph type="ftr" idx="11"/>
          </p:nvPr>
        </p:nvSpPr>
        <p:spPr>
          <a:xfrm>
            <a:off x="269823" y="6223787"/>
            <a:ext cx="10250497" cy="476934"/>
          </a:xfrm>
          <a:prstGeom prst="rect">
            <a:avLst/>
          </a:prstGeom>
          <a:noFill/>
          <a:ln>
            <a:noFill/>
          </a:ln>
        </p:spPr>
        <p:txBody>
          <a:bodyPr spcFirstLastPara="1" wrap="square" lIns="91425" tIns="45700" rIns="91425" bIns="45700" anchor="ctr" anchorCtr="0">
            <a:noAutofit/>
          </a:bodyPr>
          <a:lstStyle/>
          <a:p>
            <a:pPr lvl="0" algn="l"/>
            <a:r>
              <a:rPr lang="en-US" sz="2400" dirty="0">
                <a:latin typeface="Georgia" panose="02040502050405020303" pitchFamily="18" charset="0"/>
              </a:rPr>
              <a:t>(Snyder, et al., 2010)</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333"/>
        <p:cNvGrpSpPr/>
        <p:nvPr/>
      </p:nvGrpSpPr>
      <p:grpSpPr>
        <a:xfrm>
          <a:off x="0" y="0"/>
          <a:ext cx="0" cy="0"/>
          <a:chOff x="0" y="0"/>
          <a:chExt cx="0" cy="0"/>
        </a:xfrm>
      </p:grpSpPr>
      <p:sp>
        <p:nvSpPr>
          <p:cNvPr id="334" name="Google Shape;334;p56"/>
          <p:cNvSpPr txBox="1">
            <a:spLocks noGrp="1"/>
          </p:cNvSpPr>
          <p:nvPr>
            <p:ph type="title"/>
          </p:nvPr>
        </p:nvSpPr>
        <p:spPr>
          <a:xfrm>
            <a:off x="838200" y="365125"/>
            <a:ext cx="45681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400" dirty="0">
                <a:latin typeface="Georgia" panose="02040502050405020303" pitchFamily="18" charset="0"/>
                <a:ea typeface="Times New Roman"/>
                <a:cs typeface="Times New Roman"/>
                <a:sym typeface="Times New Roman"/>
              </a:rPr>
              <a:t>Classroom Activity Matrix</a:t>
            </a:r>
            <a:endParaRPr sz="4400" dirty="0">
              <a:latin typeface="Georgia" panose="02040502050405020303" pitchFamily="18" charset="0"/>
              <a:ea typeface="Times New Roman"/>
              <a:cs typeface="Times New Roman"/>
              <a:sym typeface="Times New Roman"/>
            </a:endParaRPr>
          </a:p>
        </p:txBody>
      </p:sp>
      <p:pic>
        <p:nvPicPr>
          <p:cNvPr id="336" name="Google Shape;336;p56" descr="Classroom activity Matrix"/>
          <p:cNvPicPr preferRelativeResize="0"/>
          <p:nvPr/>
        </p:nvPicPr>
        <p:blipFill>
          <a:blip r:embed="rId3">
            <a:alphaModFix/>
          </a:blip>
          <a:stretch>
            <a:fillRect/>
          </a:stretch>
        </p:blipFill>
        <p:spPr>
          <a:xfrm>
            <a:off x="520566" y="1881480"/>
            <a:ext cx="4673150" cy="4143775"/>
          </a:xfrm>
          <a:prstGeom prst="rect">
            <a:avLst/>
          </a:prstGeom>
          <a:noFill/>
          <a:ln>
            <a:noFill/>
          </a:ln>
        </p:spPr>
      </p:pic>
      <p:pic>
        <p:nvPicPr>
          <p:cNvPr id="337" name="Google Shape;337;p56" descr="Specific Area (Dramatic Play) activity matrix"/>
          <p:cNvPicPr preferRelativeResize="0"/>
          <p:nvPr/>
        </p:nvPicPr>
        <p:blipFill>
          <a:blip r:embed="rId4">
            <a:alphaModFix/>
          </a:blip>
          <a:stretch>
            <a:fillRect/>
          </a:stretch>
        </p:blipFill>
        <p:spPr>
          <a:xfrm>
            <a:off x="6073938" y="1814103"/>
            <a:ext cx="4848858" cy="3989931"/>
          </a:xfrm>
          <a:prstGeom prst="rect">
            <a:avLst/>
          </a:prstGeom>
          <a:noFill/>
          <a:ln>
            <a:noFill/>
          </a:ln>
        </p:spPr>
      </p:pic>
      <p:sp>
        <p:nvSpPr>
          <p:cNvPr id="338" name="Google Shape;338;p56"/>
          <p:cNvSpPr txBox="1"/>
          <p:nvPr/>
        </p:nvSpPr>
        <p:spPr>
          <a:xfrm>
            <a:off x="6073938" y="259247"/>
            <a:ext cx="5004740" cy="114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400" dirty="0">
                <a:latin typeface="Georgia" panose="02040502050405020303" pitchFamily="18" charset="0"/>
                <a:ea typeface="Times New Roman"/>
                <a:cs typeface="Times New Roman"/>
                <a:sym typeface="Times New Roman"/>
              </a:rPr>
              <a:t>Specific Area Classroom Matrix</a:t>
            </a:r>
            <a:endParaRPr sz="4400" dirty="0">
              <a:latin typeface="Georgia" panose="02040502050405020303" pitchFamily="18" charset="0"/>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Shape 342"/>
        <p:cNvGrpSpPr/>
        <p:nvPr/>
      </p:nvGrpSpPr>
      <p:grpSpPr>
        <a:xfrm>
          <a:off x="0" y="0"/>
          <a:ext cx="0" cy="0"/>
          <a:chOff x="0" y="0"/>
          <a:chExt cx="0" cy="0"/>
        </a:xfrm>
      </p:grpSpPr>
      <p:sp>
        <p:nvSpPr>
          <p:cNvPr id="343" name="Google Shape;343;p57"/>
          <p:cNvSpPr txBox="1">
            <a:spLocks noGrp="1"/>
          </p:cNvSpPr>
          <p:nvPr>
            <p:ph type="sldNum" idx="12"/>
          </p:nvPr>
        </p:nvSpPr>
        <p:spPr>
          <a:xfrm>
            <a:off x="504233" y="5739307"/>
            <a:ext cx="3259245" cy="681900"/>
          </a:xfrm>
          <a:prstGeom prst="rect">
            <a:avLst/>
          </a:prstGeom>
          <a:noFill/>
          <a:ln>
            <a:noFill/>
          </a:ln>
        </p:spPr>
        <p:txBody>
          <a:bodyPr spcFirstLastPara="1" wrap="square" lIns="91425" tIns="45700" rIns="91425" bIns="45700" anchor="ctr" anchorCtr="0">
            <a:noAutofit/>
          </a:bodyPr>
          <a:lstStyle/>
          <a:p>
            <a:pPr lvl="0" algn="l"/>
            <a:r>
              <a:rPr lang="en-US" sz="2400" dirty="0">
                <a:solidFill>
                  <a:schemeClr val="tx1"/>
                </a:solidFill>
                <a:latin typeface="Georgia" panose="02040502050405020303" pitchFamily="18" charset="0"/>
              </a:rPr>
              <a:t>(Snyder, et al., 2010)</a:t>
            </a:r>
          </a:p>
        </p:txBody>
      </p:sp>
      <p:sp>
        <p:nvSpPr>
          <p:cNvPr id="2" name="Title 1"/>
          <p:cNvSpPr>
            <a:spLocks noGrp="1"/>
          </p:cNvSpPr>
          <p:nvPr>
            <p:ph type="title" idx="4294967295"/>
          </p:nvPr>
        </p:nvSpPr>
        <p:spPr>
          <a:xfrm>
            <a:off x="415600" y="2307866"/>
            <a:ext cx="11360700" cy="1032099"/>
          </a:xfrm>
        </p:spPr>
        <p:txBody>
          <a:bodyPr/>
          <a:lstStyle/>
          <a:p>
            <a:pPr lvl="0" algn="ctr"/>
            <a:r>
              <a:rPr lang="en-US" sz="6000" b="1" dirty="0">
                <a:latin typeface="Georgia" panose="02040502050405020303" pitchFamily="18" charset="0"/>
                <a:ea typeface="Times New Roman"/>
                <a:cs typeface="Times New Roman"/>
                <a:sym typeface="Times New Roman"/>
              </a:rPr>
              <a:t>How To Teach</a:t>
            </a:r>
            <a:br>
              <a:rPr lang="en-US" sz="6000" b="1" dirty="0">
                <a:latin typeface="Georgia" panose="02040502050405020303" pitchFamily="18" charset="0"/>
                <a:ea typeface="Times New Roman"/>
                <a:cs typeface="Times New Roman"/>
                <a:sym typeface="Times New Roman"/>
              </a:rPr>
            </a:br>
            <a:endParaRPr lang="en-US" sz="6000" dirty="0">
              <a:latin typeface="Georgia" panose="02040502050405020303"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5600" y="593366"/>
            <a:ext cx="3858017" cy="1418313"/>
          </a:xfrm>
        </p:spPr>
        <p:txBody>
          <a:bodyPr/>
          <a:lstStyle/>
          <a:p>
            <a:r>
              <a:rPr lang="en-US" sz="4400" dirty="0" smtClean="0">
                <a:latin typeface="Georgia" panose="02040502050405020303" pitchFamily="18" charset="0"/>
              </a:rPr>
              <a:t>Tier 1 Strategies</a:t>
            </a:r>
            <a:endParaRPr lang="en-US" sz="4400" dirty="0">
              <a:latin typeface="Georgia" panose="02040502050405020303" pitchFamily="18" charset="0"/>
            </a:endParaRPr>
          </a:p>
        </p:txBody>
      </p:sp>
      <p:graphicFrame>
        <p:nvGraphicFramePr>
          <p:cNvPr id="2" name="Diagram 1" descr="Tier 1 strategies include environmental accommodations, adapting the scheduled, adapting materials and adapting requirements/instruction. "/>
          <p:cNvGraphicFramePr/>
          <p:nvPr>
            <p:extLst>
              <p:ext uri="{D42A27DB-BD31-4B8C-83A1-F6EECF244321}">
                <p14:modId xmlns:p14="http://schemas.microsoft.com/office/powerpoint/2010/main" val="1342135250"/>
              </p:ext>
            </p:extLst>
          </p:nvPr>
        </p:nvGraphicFramePr>
        <p:xfrm>
          <a:off x="2897204" y="593367"/>
          <a:ext cx="7719462" cy="55449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19854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Shape 355"/>
        <p:cNvGrpSpPr/>
        <p:nvPr/>
      </p:nvGrpSpPr>
      <p:grpSpPr>
        <a:xfrm>
          <a:off x="0" y="0"/>
          <a:ext cx="0" cy="0"/>
          <a:chOff x="0" y="0"/>
          <a:chExt cx="0" cy="0"/>
        </a:xfrm>
      </p:grpSpPr>
      <p:sp>
        <p:nvSpPr>
          <p:cNvPr id="356" name="Google Shape;356;p59"/>
          <p:cNvSpPr txBox="1">
            <a:spLocks noGrp="1"/>
          </p:cNvSpPr>
          <p:nvPr>
            <p:ph type="title"/>
          </p:nvPr>
        </p:nvSpPr>
        <p:spPr>
          <a:xfrm>
            <a:off x="224450" y="228600"/>
            <a:ext cx="11770800" cy="125937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accent1"/>
              </a:buClr>
              <a:buSzPts val="3600"/>
              <a:buFont typeface="Trebuchet MS"/>
              <a:buNone/>
            </a:pPr>
            <a:r>
              <a:rPr lang="en-US" sz="4400" dirty="0" smtClean="0">
                <a:latin typeface="Georgia" panose="02040502050405020303" pitchFamily="18" charset="0"/>
                <a:ea typeface="Times New Roman"/>
                <a:cs typeface="Times New Roman"/>
                <a:sym typeface="Times New Roman"/>
              </a:rPr>
              <a:t>Strategies </a:t>
            </a:r>
            <a:r>
              <a:rPr lang="en-US" sz="4400" dirty="0">
                <a:latin typeface="Georgia" panose="02040502050405020303" pitchFamily="18" charset="0"/>
                <a:ea typeface="Times New Roman"/>
                <a:cs typeface="Times New Roman"/>
                <a:sym typeface="Times New Roman"/>
              </a:rPr>
              <a:t>To Make Environmental Accommodations</a:t>
            </a:r>
            <a:endParaRPr sz="4400" dirty="0">
              <a:latin typeface="Georgia" panose="02040502050405020303" pitchFamily="18" charset="0"/>
              <a:ea typeface="Times New Roman"/>
              <a:cs typeface="Times New Roman"/>
              <a:sym typeface="Times New Roman"/>
            </a:endParaRPr>
          </a:p>
        </p:txBody>
      </p:sp>
      <p:sp>
        <p:nvSpPr>
          <p:cNvPr id="357" name="Google Shape;357;p59"/>
          <p:cNvSpPr txBox="1">
            <a:spLocks noGrp="1"/>
          </p:cNvSpPr>
          <p:nvPr>
            <p:ph type="body" idx="1"/>
          </p:nvPr>
        </p:nvSpPr>
        <p:spPr>
          <a:xfrm>
            <a:off x="629198" y="1974273"/>
            <a:ext cx="10266599" cy="3833723"/>
          </a:xfrm>
          <a:prstGeom prst="rect">
            <a:avLst/>
          </a:prstGeom>
          <a:noFill/>
          <a:ln>
            <a:noFill/>
          </a:ln>
        </p:spPr>
        <p:txBody>
          <a:bodyPr spcFirstLastPara="1" wrap="square" lIns="91425" tIns="45700" rIns="91425" bIns="45700" anchor="t" anchorCtr="0">
            <a:noAutofit/>
          </a:bodyPr>
          <a:lstStyle/>
          <a:p>
            <a:pPr marL="228600" indent="0">
              <a:lnSpc>
                <a:spcPct val="100000"/>
              </a:lnSpc>
              <a:spcBef>
                <a:spcPts val="0"/>
              </a:spcBef>
              <a:buClrTx/>
              <a:buSzPct val="100000"/>
              <a:buNone/>
            </a:pPr>
            <a:r>
              <a:rPr lang="en-US" sz="3600" dirty="0">
                <a:solidFill>
                  <a:srgbClr val="000000"/>
                </a:solidFill>
                <a:latin typeface="Georgia" panose="02040502050405020303" pitchFamily="18" charset="0"/>
                <a:ea typeface="Times New Roman"/>
                <a:cs typeface="Times New Roman"/>
                <a:sym typeface="Times New Roman"/>
              </a:rPr>
              <a:t>Look at the set up of the environment</a:t>
            </a:r>
            <a:r>
              <a:rPr lang="en-US" sz="3600" dirty="0" smtClean="0">
                <a:solidFill>
                  <a:srgbClr val="000000"/>
                </a:solidFill>
                <a:latin typeface="Georgia" panose="02040502050405020303" pitchFamily="18" charset="0"/>
                <a:ea typeface="Times New Roman"/>
                <a:cs typeface="Times New Roman"/>
                <a:sym typeface="Times New Roman"/>
              </a:rPr>
              <a:t>:</a:t>
            </a:r>
          </a:p>
          <a:p>
            <a:pPr marL="228600" indent="0">
              <a:lnSpc>
                <a:spcPct val="100000"/>
              </a:lnSpc>
              <a:spcBef>
                <a:spcPts val="0"/>
              </a:spcBef>
              <a:buClrTx/>
              <a:buSzPct val="100000"/>
              <a:buNone/>
            </a:pPr>
            <a:endParaRPr sz="1800" dirty="0">
              <a:solidFill>
                <a:srgbClr val="000000"/>
              </a:solidFill>
              <a:latin typeface="Georgia" panose="02040502050405020303" pitchFamily="18" charset="0"/>
              <a:ea typeface="Times New Roman"/>
              <a:cs typeface="Times New Roman"/>
              <a:sym typeface="Times New Roman"/>
            </a:endParaRPr>
          </a:p>
          <a:p>
            <a:pPr marL="685800" lvl="0" indent="-228600" algn="l" rtl="0">
              <a:lnSpc>
                <a:spcPct val="100000"/>
              </a:lnSpc>
              <a:spcBef>
                <a:spcPts val="1000"/>
              </a:spcBef>
              <a:spcAft>
                <a:spcPts val="0"/>
              </a:spcAft>
              <a:buClrTx/>
              <a:buSzPts val="3600"/>
              <a:buFont typeface="Arial" panose="020B0604020202020204" pitchFamily="34" charset="0"/>
              <a:buChar char="•"/>
            </a:pPr>
            <a:r>
              <a:rPr lang="en-US" sz="3600" dirty="0">
                <a:solidFill>
                  <a:srgbClr val="000000"/>
                </a:solidFill>
                <a:latin typeface="Georgia" panose="02040502050405020303" pitchFamily="18" charset="0"/>
                <a:ea typeface="Times New Roman"/>
                <a:cs typeface="Times New Roman"/>
                <a:sym typeface="Times New Roman"/>
              </a:rPr>
              <a:t>Adequate space to move </a:t>
            </a:r>
            <a:r>
              <a:rPr lang="en-US" sz="3600" dirty="0" smtClean="0">
                <a:solidFill>
                  <a:srgbClr val="000000"/>
                </a:solidFill>
                <a:latin typeface="Georgia" panose="02040502050405020303" pitchFamily="18" charset="0"/>
                <a:ea typeface="Times New Roman"/>
                <a:cs typeface="Times New Roman"/>
                <a:sym typeface="Times New Roman"/>
              </a:rPr>
              <a:t>freely</a:t>
            </a:r>
          </a:p>
          <a:p>
            <a:pPr marL="685800" lvl="0" indent="-228600" algn="l" rtl="0">
              <a:lnSpc>
                <a:spcPct val="100000"/>
              </a:lnSpc>
              <a:spcBef>
                <a:spcPts val="1000"/>
              </a:spcBef>
              <a:spcAft>
                <a:spcPts val="0"/>
              </a:spcAft>
              <a:buClrTx/>
              <a:buSzPts val="3600"/>
              <a:buFont typeface="Arial" panose="020B0604020202020204" pitchFamily="34" charset="0"/>
              <a:buChar char="•"/>
            </a:pPr>
            <a:endParaRPr lang="en-US" sz="1800" dirty="0" smtClean="0">
              <a:solidFill>
                <a:srgbClr val="000000"/>
              </a:solidFill>
              <a:latin typeface="Georgia" panose="02040502050405020303" pitchFamily="18" charset="0"/>
              <a:ea typeface="Times New Roman"/>
              <a:cs typeface="Times New Roman"/>
              <a:sym typeface="Times New Roman"/>
            </a:endParaRPr>
          </a:p>
          <a:p>
            <a:pPr marL="685800" lvl="0" indent="-228600" algn="l" rtl="0">
              <a:lnSpc>
                <a:spcPct val="100000"/>
              </a:lnSpc>
              <a:spcBef>
                <a:spcPts val="1000"/>
              </a:spcBef>
              <a:spcAft>
                <a:spcPts val="0"/>
              </a:spcAft>
              <a:buClrTx/>
              <a:buSzPts val="3600"/>
              <a:buFont typeface="Arial" panose="020B0604020202020204" pitchFamily="34" charset="0"/>
              <a:buChar char="•"/>
            </a:pPr>
            <a:r>
              <a:rPr lang="en-US" sz="3600" dirty="0" smtClean="0">
                <a:solidFill>
                  <a:srgbClr val="000000"/>
                </a:solidFill>
                <a:latin typeface="Georgia" panose="02040502050405020303" pitchFamily="18" charset="0"/>
                <a:ea typeface="Times New Roman"/>
                <a:cs typeface="Times New Roman"/>
                <a:sym typeface="Times New Roman"/>
              </a:rPr>
              <a:t>Ensure </a:t>
            </a:r>
            <a:r>
              <a:rPr lang="en-US" sz="3600" dirty="0">
                <a:solidFill>
                  <a:srgbClr val="000000"/>
                </a:solidFill>
                <a:latin typeface="Georgia" panose="02040502050405020303" pitchFamily="18" charset="0"/>
                <a:ea typeface="Times New Roman"/>
                <a:cs typeface="Times New Roman"/>
                <a:sym typeface="Times New Roman"/>
              </a:rPr>
              <a:t>access to </a:t>
            </a:r>
            <a:r>
              <a:rPr lang="en-US" sz="3600" dirty="0" smtClean="0">
                <a:solidFill>
                  <a:srgbClr val="000000"/>
                </a:solidFill>
                <a:latin typeface="Georgia" panose="02040502050405020303" pitchFamily="18" charset="0"/>
                <a:ea typeface="Times New Roman"/>
                <a:cs typeface="Times New Roman"/>
                <a:sym typeface="Times New Roman"/>
              </a:rPr>
              <a:t>materials</a:t>
            </a:r>
          </a:p>
          <a:p>
            <a:pPr lvl="0" indent="0" algn="l" rtl="0">
              <a:lnSpc>
                <a:spcPct val="100000"/>
              </a:lnSpc>
              <a:spcBef>
                <a:spcPts val="1000"/>
              </a:spcBef>
              <a:spcAft>
                <a:spcPts val="0"/>
              </a:spcAft>
              <a:buClrTx/>
              <a:buSzPts val="3600"/>
              <a:buNone/>
            </a:pPr>
            <a:endParaRPr lang="en-US" sz="1800" dirty="0" smtClean="0">
              <a:solidFill>
                <a:srgbClr val="000000"/>
              </a:solidFill>
              <a:latin typeface="Georgia" panose="02040502050405020303" pitchFamily="18" charset="0"/>
              <a:ea typeface="Times New Roman"/>
              <a:cs typeface="Times New Roman"/>
              <a:sym typeface="Times New Roman"/>
            </a:endParaRPr>
          </a:p>
          <a:p>
            <a:pPr marL="685800" lvl="0" indent="-228600" algn="l" rtl="0">
              <a:lnSpc>
                <a:spcPct val="100000"/>
              </a:lnSpc>
              <a:spcBef>
                <a:spcPts val="1000"/>
              </a:spcBef>
              <a:spcAft>
                <a:spcPts val="0"/>
              </a:spcAft>
              <a:buClrTx/>
              <a:buSzPts val="3600"/>
              <a:buFont typeface="Arial" panose="020B0604020202020204" pitchFamily="34" charset="0"/>
              <a:buChar char="•"/>
            </a:pPr>
            <a:r>
              <a:rPr lang="en-US" sz="3600" dirty="0" smtClean="0">
                <a:solidFill>
                  <a:srgbClr val="000000"/>
                </a:solidFill>
                <a:latin typeface="Georgia" panose="02040502050405020303" pitchFamily="18" charset="0"/>
                <a:ea typeface="Times New Roman"/>
                <a:cs typeface="Times New Roman"/>
                <a:sym typeface="Times New Roman"/>
              </a:rPr>
              <a:t>Classroom </a:t>
            </a:r>
            <a:r>
              <a:rPr lang="en-US" sz="3600" dirty="0">
                <a:solidFill>
                  <a:srgbClr val="000000"/>
                </a:solidFill>
                <a:latin typeface="Georgia" panose="02040502050405020303" pitchFamily="18" charset="0"/>
                <a:ea typeface="Times New Roman"/>
                <a:cs typeface="Times New Roman"/>
                <a:sym typeface="Times New Roman"/>
              </a:rPr>
              <a:t>arranged in “zones”</a:t>
            </a:r>
            <a:endParaRPr sz="3600" dirty="0">
              <a:solidFill>
                <a:srgbClr val="000000"/>
              </a:solidFill>
              <a:latin typeface="Georgia" panose="02040502050405020303" pitchFamily="18" charset="0"/>
              <a:ea typeface="Times New Roman"/>
              <a:cs typeface="Times New Roman"/>
              <a:sym typeface="Times New Roman"/>
            </a:endParaRPr>
          </a:p>
          <a:p>
            <a:pPr marL="457200" lvl="0" indent="-345440" algn="l" rtl="0">
              <a:lnSpc>
                <a:spcPct val="140000"/>
              </a:lnSpc>
              <a:spcBef>
                <a:spcPts val="1000"/>
              </a:spcBef>
              <a:spcAft>
                <a:spcPts val="0"/>
              </a:spcAft>
              <a:buSzPts val="1760"/>
              <a:buNone/>
            </a:pPr>
            <a:endParaRPr sz="3600" b="1" dirty="0">
              <a:solidFill>
                <a:schemeClr val="dk1"/>
              </a:solidFill>
              <a:latin typeface="Georgia" panose="02040502050405020303" pitchFamily="18" charset="0"/>
              <a:ea typeface="Times New Roman"/>
              <a:cs typeface="Times New Roman"/>
              <a:sym typeface="Times New Roman"/>
            </a:endParaRPr>
          </a:p>
          <a:p>
            <a:pPr marL="457200" lvl="0" indent="-345440" algn="l" rtl="0">
              <a:lnSpc>
                <a:spcPct val="140000"/>
              </a:lnSpc>
              <a:spcBef>
                <a:spcPts val="1000"/>
              </a:spcBef>
              <a:spcAft>
                <a:spcPts val="0"/>
              </a:spcAft>
              <a:buSzPts val="1760"/>
              <a:buNone/>
            </a:pPr>
            <a:endParaRPr sz="2200" b="1" dirty="0">
              <a:solidFill>
                <a:schemeClr val="dk1"/>
              </a:solidFill>
              <a:latin typeface="Georgia" panose="02040502050405020303" pitchFamily="18" charset="0"/>
              <a:ea typeface="Batang"/>
              <a:cs typeface="Batang"/>
              <a:sym typeface="Batang"/>
            </a:endParaRPr>
          </a:p>
          <a:p>
            <a:pPr marL="457200" lvl="0" indent="-345440" algn="l" rtl="0">
              <a:lnSpc>
                <a:spcPct val="140000"/>
              </a:lnSpc>
              <a:spcBef>
                <a:spcPts val="1000"/>
              </a:spcBef>
              <a:spcAft>
                <a:spcPts val="0"/>
              </a:spcAft>
              <a:buSzPts val="1760"/>
              <a:buNone/>
            </a:pPr>
            <a:endParaRPr sz="2200" b="1" dirty="0">
              <a:solidFill>
                <a:schemeClr val="dk1"/>
              </a:solidFill>
              <a:latin typeface="Georgia" panose="02040502050405020303" pitchFamily="18" charset="0"/>
              <a:ea typeface="Batang"/>
              <a:cs typeface="Batang"/>
              <a:sym typeface="Batang"/>
            </a:endParaRPr>
          </a:p>
        </p:txBody>
      </p:sp>
      <p:sp>
        <p:nvSpPr>
          <p:cNvPr id="358" name="Google Shape;358;p59"/>
          <p:cNvSpPr txBox="1">
            <a:spLocks noGrp="1"/>
          </p:cNvSpPr>
          <p:nvPr>
            <p:ph type="ftr" idx="11"/>
          </p:nvPr>
        </p:nvSpPr>
        <p:spPr>
          <a:xfrm>
            <a:off x="407330" y="6078682"/>
            <a:ext cx="3365773" cy="435514"/>
          </a:xfrm>
          <a:prstGeom prst="rect">
            <a:avLst/>
          </a:prstGeom>
          <a:noFill/>
          <a:ln>
            <a:noFill/>
          </a:ln>
        </p:spPr>
        <p:txBody>
          <a:bodyPr spcFirstLastPara="1" wrap="square" lIns="91425" tIns="45700" rIns="91425" bIns="45700" anchor="ctr" anchorCtr="0">
            <a:noAutofit/>
          </a:bodyPr>
          <a:lstStyle/>
          <a:p>
            <a:pPr lvl="0" algn="l"/>
            <a:r>
              <a:rPr lang="en-US" sz="2400" dirty="0">
                <a:latin typeface="Georgia" panose="02040502050405020303" pitchFamily="18" charset="0"/>
              </a:rPr>
              <a:t>(Snyder, et al., 2010)</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Shape 363"/>
        <p:cNvGrpSpPr/>
        <p:nvPr/>
      </p:nvGrpSpPr>
      <p:grpSpPr>
        <a:xfrm>
          <a:off x="0" y="0"/>
          <a:ext cx="0" cy="0"/>
          <a:chOff x="0" y="0"/>
          <a:chExt cx="0" cy="0"/>
        </a:xfrm>
      </p:grpSpPr>
      <p:sp>
        <p:nvSpPr>
          <p:cNvPr id="364" name="Google Shape;364;p60"/>
          <p:cNvSpPr txBox="1">
            <a:spLocks noGrp="1"/>
          </p:cNvSpPr>
          <p:nvPr>
            <p:ph type="title"/>
          </p:nvPr>
        </p:nvSpPr>
        <p:spPr>
          <a:xfrm>
            <a:off x="438900" y="198175"/>
            <a:ext cx="11466600" cy="89287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accent1"/>
              </a:buClr>
              <a:buSzPts val="3600"/>
              <a:buFont typeface="Batang"/>
              <a:buNone/>
            </a:pPr>
            <a:r>
              <a:rPr lang="en-US" sz="4400" dirty="0">
                <a:latin typeface="Georgia" panose="02040502050405020303" pitchFamily="18" charset="0"/>
                <a:ea typeface="Times New Roman"/>
                <a:cs typeface="Times New Roman"/>
                <a:sym typeface="Times New Roman"/>
              </a:rPr>
              <a:t>Strategies To Adapt The Classroom Schedule</a:t>
            </a:r>
            <a:endParaRPr sz="4400" dirty="0">
              <a:latin typeface="Georgia" panose="02040502050405020303" pitchFamily="18" charset="0"/>
            </a:endParaRPr>
          </a:p>
        </p:txBody>
      </p:sp>
      <p:sp>
        <p:nvSpPr>
          <p:cNvPr id="365" name="Google Shape;365;p60"/>
          <p:cNvSpPr txBox="1">
            <a:spLocks noGrp="1"/>
          </p:cNvSpPr>
          <p:nvPr>
            <p:ph type="body" idx="1"/>
          </p:nvPr>
        </p:nvSpPr>
        <p:spPr>
          <a:xfrm>
            <a:off x="742350" y="1371224"/>
            <a:ext cx="10611600" cy="5123093"/>
          </a:xfrm>
          <a:prstGeom prst="rect">
            <a:avLst/>
          </a:prstGeom>
        </p:spPr>
        <p:txBody>
          <a:bodyPr spcFirstLastPara="1" wrap="square" lIns="91425" tIns="45700" rIns="91425" bIns="45700" anchor="t" anchorCtr="0">
            <a:noAutofit/>
          </a:bodyPr>
          <a:lstStyle/>
          <a:p>
            <a:pPr lvl="0" indent="-228600" algn="l" rtl="0">
              <a:lnSpc>
                <a:spcPct val="100000"/>
              </a:lnSpc>
              <a:spcBef>
                <a:spcPts val="1000"/>
              </a:spcBef>
              <a:spcAft>
                <a:spcPts val="0"/>
              </a:spcAft>
              <a:buClr>
                <a:schemeClr val="dk1"/>
              </a:buClr>
              <a:buSzPts val="3600"/>
              <a:buFont typeface="Arial" panose="020B0604020202020204" pitchFamily="34" charset="0"/>
              <a:buChar char="•"/>
            </a:pPr>
            <a:r>
              <a:rPr lang="en-US" sz="3000" dirty="0">
                <a:solidFill>
                  <a:schemeClr val="dk1"/>
                </a:solidFill>
                <a:latin typeface="Georgia" panose="02040502050405020303" pitchFamily="18" charset="0"/>
                <a:ea typeface="Times New Roman"/>
                <a:cs typeface="Times New Roman"/>
                <a:sym typeface="Times New Roman"/>
              </a:rPr>
              <a:t>Posted daily schedule at the </a:t>
            </a:r>
            <a:r>
              <a:rPr lang="en-US" sz="3000" dirty="0" smtClean="0">
                <a:solidFill>
                  <a:schemeClr val="dk1"/>
                </a:solidFill>
                <a:latin typeface="Georgia" panose="02040502050405020303" pitchFamily="18" charset="0"/>
                <a:ea typeface="Times New Roman"/>
                <a:cs typeface="Times New Roman"/>
                <a:sym typeface="Times New Roman"/>
              </a:rPr>
              <a:t>students’ </a:t>
            </a:r>
            <a:r>
              <a:rPr lang="en-US" sz="3000" dirty="0">
                <a:solidFill>
                  <a:schemeClr val="dk1"/>
                </a:solidFill>
                <a:latin typeface="Georgia" panose="02040502050405020303" pitchFamily="18" charset="0"/>
                <a:ea typeface="Times New Roman"/>
                <a:cs typeface="Times New Roman"/>
                <a:sym typeface="Times New Roman"/>
              </a:rPr>
              <a:t>eye </a:t>
            </a:r>
            <a:r>
              <a:rPr lang="en-US" sz="3000" dirty="0" smtClean="0">
                <a:solidFill>
                  <a:schemeClr val="dk1"/>
                </a:solidFill>
                <a:latin typeface="Georgia" panose="02040502050405020303" pitchFamily="18" charset="0"/>
                <a:ea typeface="Times New Roman"/>
                <a:cs typeface="Times New Roman"/>
                <a:sym typeface="Times New Roman"/>
              </a:rPr>
              <a:t>level</a:t>
            </a:r>
          </a:p>
          <a:p>
            <a:pPr lvl="0" indent="-228600" algn="l" rtl="0">
              <a:lnSpc>
                <a:spcPct val="100000"/>
              </a:lnSpc>
              <a:spcBef>
                <a:spcPts val="1000"/>
              </a:spcBef>
              <a:spcAft>
                <a:spcPts val="0"/>
              </a:spcAft>
              <a:buClr>
                <a:schemeClr val="dk1"/>
              </a:buClr>
              <a:buSzPts val="3600"/>
              <a:buFont typeface="Arial" panose="020B0604020202020204" pitchFamily="34" charset="0"/>
              <a:buChar char="•"/>
            </a:pPr>
            <a:endParaRPr lang="en-US" sz="1100" dirty="0" smtClean="0">
              <a:solidFill>
                <a:schemeClr val="dk1"/>
              </a:solidFill>
              <a:latin typeface="Georgia" panose="02040502050405020303" pitchFamily="18" charset="0"/>
              <a:ea typeface="Times New Roman"/>
              <a:cs typeface="Times New Roman"/>
              <a:sym typeface="Times New Roman"/>
            </a:endParaRPr>
          </a:p>
          <a:p>
            <a:pPr lvl="0" indent="-228600" algn="l" rtl="0">
              <a:lnSpc>
                <a:spcPct val="100000"/>
              </a:lnSpc>
              <a:spcBef>
                <a:spcPts val="1000"/>
              </a:spcBef>
              <a:spcAft>
                <a:spcPts val="0"/>
              </a:spcAft>
              <a:buClr>
                <a:schemeClr val="dk1"/>
              </a:buClr>
              <a:buSzPts val="3600"/>
              <a:buFont typeface="Arial" panose="020B0604020202020204" pitchFamily="34" charset="0"/>
              <a:buChar char="•"/>
            </a:pPr>
            <a:r>
              <a:rPr lang="en-US" sz="3000" dirty="0" smtClean="0">
                <a:solidFill>
                  <a:schemeClr val="dk1"/>
                </a:solidFill>
                <a:latin typeface="Georgia" panose="02040502050405020303" pitchFamily="18" charset="0"/>
                <a:ea typeface="Times New Roman"/>
                <a:cs typeface="Times New Roman"/>
                <a:sym typeface="Times New Roman"/>
              </a:rPr>
              <a:t>Refer </a:t>
            </a:r>
            <a:r>
              <a:rPr lang="en-US" sz="3000" dirty="0">
                <a:solidFill>
                  <a:schemeClr val="dk1"/>
                </a:solidFill>
                <a:latin typeface="Georgia" panose="02040502050405020303" pitchFamily="18" charset="0"/>
                <a:ea typeface="Times New Roman"/>
                <a:cs typeface="Times New Roman"/>
                <a:sym typeface="Times New Roman"/>
              </a:rPr>
              <a:t>to the schedule throughout the school </a:t>
            </a:r>
            <a:r>
              <a:rPr lang="en-US" sz="3000" dirty="0" smtClean="0">
                <a:solidFill>
                  <a:schemeClr val="dk1"/>
                </a:solidFill>
                <a:latin typeface="Georgia" panose="02040502050405020303" pitchFamily="18" charset="0"/>
                <a:ea typeface="Times New Roman"/>
                <a:cs typeface="Times New Roman"/>
                <a:sym typeface="Times New Roman"/>
              </a:rPr>
              <a:t>day</a:t>
            </a:r>
          </a:p>
          <a:p>
            <a:pPr lvl="0" indent="-228600" algn="l" rtl="0">
              <a:lnSpc>
                <a:spcPct val="100000"/>
              </a:lnSpc>
              <a:spcBef>
                <a:spcPts val="1000"/>
              </a:spcBef>
              <a:spcAft>
                <a:spcPts val="0"/>
              </a:spcAft>
              <a:buClr>
                <a:schemeClr val="dk1"/>
              </a:buClr>
              <a:buSzPts val="3600"/>
              <a:buFont typeface="Arial" panose="020B0604020202020204" pitchFamily="34" charset="0"/>
              <a:buChar char="•"/>
            </a:pPr>
            <a:endParaRPr lang="en-US" sz="1100" dirty="0" smtClean="0">
              <a:solidFill>
                <a:schemeClr val="dk1"/>
              </a:solidFill>
              <a:latin typeface="Georgia" panose="02040502050405020303" pitchFamily="18" charset="0"/>
              <a:ea typeface="Times New Roman"/>
              <a:cs typeface="Times New Roman"/>
              <a:sym typeface="Times New Roman"/>
            </a:endParaRPr>
          </a:p>
          <a:p>
            <a:pPr lvl="0" indent="-228600" algn="l" rtl="0">
              <a:lnSpc>
                <a:spcPct val="100000"/>
              </a:lnSpc>
              <a:spcBef>
                <a:spcPts val="1000"/>
              </a:spcBef>
              <a:spcAft>
                <a:spcPts val="0"/>
              </a:spcAft>
              <a:buClr>
                <a:schemeClr val="dk1"/>
              </a:buClr>
              <a:buSzPts val="3600"/>
              <a:buFont typeface="Arial" panose="020B0604020202020204" pitchFamily="34" charset="0"/>
              <a:buChar char="•"/>
            </a:pPr>
            <a:r>
              <a:rPr lang="en-US" sz="3000" dirty="0" smtClean="0">
                <a:solidFill>
                  <a:schemeClr val="dk1"/>
                </a:solidFill>
                <a:latin typeface="Georgia" panose="02040502050405020303" pitchFamily="18" charset="0"/>
                <a:ea typeface="Times New Roman"/>
                <a:cs typeface="Times New Roman"/>
                <a:sym typeface="Times New Roman"/>
              </a:rPr>
              <a:t>Pair the symbol with corresponding verbal directions</a:t>
            </a:r>
          </a:p>
          <a:p>
            <a:pPr lvl="0" indent="-228600" algn="l" rtl="0">
              <a:lnSpc>
                <a:spcPct val="100000"/>
              </a:lnSpc>
              <a:spcBef>
                <a:spcPts val="1000"/>
              </a:spcBef>
              <a:spcAft>
                <a:spcPts val="0"/>
              </a:spcAft>
              <a:buClr>
                <a:schemeClr val="dk1"/>
              </a:buClr>
              <a:buSzPts val="3600"/>
              <a:buFont typeface="Arial" panose="020B0604020202020204" pitchFamily="34" charset="0"/>
              <a:buChar char="•"/>
            </a:pPr>
            <a:endParaRPr lang="en-US" sz="1100" dirty="0" smtClean="0">
              <a:solidFill>
                <a:schemeClr val="dk1"/>
              </a:solidFill>
              <a:latin typeface="Georgia" panose="02040502050405020303" pitchFamily="18" charset="0"/>
              <a:ea typeface="Times New Roman"/>
              <a:cs typeface="Times New Roman"/>
              <a:sym typeface="Times New Roman"/>
            </a:endParaRPr>
          </a:p>
          <a:p>
            <a:pPr lvl="0" indent="-228600" algn="l" rtl="0">
              <a:lnSpc>
                <a:spcPct val="100000"/>
              </a:lnSpc>
              <a:spcBef>
                <a:spcPts val="1000"/>
              </a:spcBef>
              <a:spcAft>
                <a:spcPts val="0"/>
              </a:spcAft>
              <a:buClr>
                <a:schemeClr val="dk1"/>
              </a:buClr>
              <a:buSzPts val="3600"/>
              <a:buFont typeface="Arial" panose="020B0604020202020204" pitchFamily="34" charset="0"/>
              <a:buChar char="•"/>
            </a:pPr>
            <a:r>
              <a:rPr lang="en-US" sz="3000" dirty="0" smtClean="0">
                <a:solidFill>
                  <a:schemeClr val="dk1"/>
                </a:solidFill>
                <a:latin typeface="Georgia" panose="02040502050405020303" pitchFamily="18" charset="0"/>
                <a:ea typeface="Times New Roman"/>
                <a:cs typeface="Times New Roman"/>
                <a:sym typeface="Times New Roman"/>
              </a:rPr>
              <a:t>Use </a:t>
            </a:r>
            <a:r>
              <a:rPr lang="en-US" sz="3000" dirty="0">
                <a:solidFill>
                  <a:schemeClr val="dk1"/>
                </a:solidFill>
                <a:latin typeface="Georgia" panose="02040502050405020303" pitchFamily="18" charset="0"/>
                <a:ea typeface="Times New Roman"/>
                <a:cs typeface="Times New Roman"/>
                <a:sym typeface="Times New Roman"/>
              </a:rPr>
              <a:t>visual symbol and verbal cue to indicate a change </a:t>
            </a:r>
            <a:r>
              <a:rPr lang="en-US" sz="3000" dirty="0" smtClean="0">
                <a:solidFill>
                  <a:schemeClr val="dk1"/>
                </a:solidFill>
                <a:latin typeface="Georgia" panose="02040502050405020303" pitchFamily="18" charset="0"/>
                <a:ea typeface="Times New Roman"/>
                <a:cs typeface="Times New Roman"/>
                <a:sym typeface="Times New Roman"/>
              </a:rPr>
              <a:t>activities</a:t>
            </a:r>
          </a:p>
          <a:p>
            <a:pPr lvl="0" indent="-228600" algn="l" rtl="0">
              <a:lnSpc>
                <a:spcPct val="100000"/>
              </a:lnSpc>
              <a:spcBef>
                <a:spcPts val="1000"/>
              </a:spcBef>
              <a:spcAft>
                <a:spcPts val="0"/>
              </a:spcAft>
              <a:buClr>
                <a:schemeClr val="dk1"/>
              </a:buClr>
              <a:buSzPts val="3600"/>
              <a:buFont typeface="Arial" panose="020B0604020202020204" pitchFamily="34" charset="0"/>
              <a:buChar char="•"/>
            </a:pPr>
            <a:endParaRPr lang="en-US" sz="1100" dirty="0" smtClean="0">
              <a:solidFill>
                <a:schemeClr val="dk1"/>
              </a:solidFill>
              <a:latin typeface="Georgia" panose="02040502050405020303" pitchFamily="18" charset="0"/>
              <a:ea typeface="Times New Roman"/>
              <a:cs typeface="Times New Roman"/>
              <a:sym typeface="Times New Roman"/>
            </a:endParaRPr>
          </a:p>
          <a:p>
            <a:pPr lvl="0" indent="-228600" algn="l" rtl="0">
              <a:lnSpc>
                <a:spcPct val="100000"/>
              </a:lnSpc>
              <a:spcBef>
                <a:spcPts val="1000"/>
              </a:spcBef>
              <a:spcAft>
                <a:spcPts val="0"/>
              </a:spcAft>
              <a:buClr>
                <a:schemeClr val="dk1"/>
              </a:buClr>
              <a:buSzPts val="3600"/>
              <a:buFont typeface="Arial" panose="020B0604020202020204" pitchFamily="34" charset="0"/>
              <a:buChar char="•"/>
            </a:pPr>
            <a:r>
              <a:rPr lang="en-US" sz="3000" dirty="0" smtClean="0">
                <a:solidFill>
                  <a:schemeClr val="dk1"/>
                </a:solidFill>
                <a:latin typeface="Georgia" panose="02040502050405020303" pitchFamily="18" charset="0"/>
                <a:ea typeface="Times New Roman"/>
                <a:cs typeface="Times New Roman"/>
                <a:sym typeface="Times New Roman"/>
              </a:rPr>
              <a:t>Use </a:t>
            </a:r>
            <a:r>
              <a:rPr lang="en-US" sz="3000" dirty="0">
                <a:solidFill>
                  <a:schemeClr val="dk1"/>
                </a:solidFill>
                <a:latin typeface="Georgia" panose="02040502050405020303" pitchFamily="18" charset="0"/>
                <a:ea typeface="Times New Roman"/>
                <a:cs typeface="Times New Roman"/>
                <a:sym typeface="Times New Roman"/>
              </a:rPr>
              <a:t>mini-schedules to show the actions associated with routines (ex</a:t>
            </a:r>
            <a:r>
              <a:rPr lang="en-US" sz="3000" dirty="0" smtClean="0">
                <a:solidFill>
                  <a:schemeClr val="dk1"/>
                </a:solidFill>
                <a:latin typeface="Georgia" panose="02040502050405020303" pitchFamily="18" charset="0"/>
                <a:ea typeface="Times New Roman"/>
                <a:cs typeface="Times New Roman"/>
                <a:sym typeface="Times New Roman"/>
              </a:rPr>
              <a:t>., </a:t>
            </a:r>
            <a:r>
              <a:rPr lang="en-US" sz="3000" dirty="0">
                <a:solidFill>
                  <a:schemeClr val="dk1"/>
                </a:solidFill>
                <a:latin typeface="Georgia" panose="02040502050405020303" pitchFamily="18" charset="0"/>
                <a:ea typeface="Times New Roman"/>
                <a:cs typeface="Times New Roman"/>
                <a:sym typeface="Times New Roman"/>
              </a:rPr>
              <a:t>handwashing, lining up</a:t>
            </a:r>
            <a:r>
              <a:rPr lang="en-US" sz="3000" dirty="0" smtClean="0">
                <a:solidFill>
                  <a:schemeClr val="dk1"/>
                </a:solidFill>
                <a:latin typeface="Georgia" panose="02040502050405020303" pitchFamily="18" charset="0"/>
                <a:ea typeface="Times New Roman"/>
                <a:cs typeface="Times New Roman"/>
                <a:sym typeface="Times New Roman"/>
              </a:rPr>
              <a:t>)</a:t>
            </a:r>
            <a:endParaRPr sz="3000" dirty="0">
              <a:solidFill>
                <a:schemeClr val="dk1"/>
              </a:solidFill>
              <a:latin typeface="Georgia" panose="02040502050405020303" pitchFamily="18" charset="0"/>
            </a:endParaRPr>
          </a:p>
          <a:p>
            <a:pPr marL="0" lvl="0" indent="0" algn="l" rtl="0">
              <a:spcBef>
                <a:spcPts val="2100"/>
              </a:spcBef>
              <a:spcAft>
                <a:spcPts val="2100"/>
              </a:spcAft>
              <a:buNone/>
            </a:pPr>
            <a:endParaRPr dirty="0">
              <a:latin typeface="Georgia" panose="02040502050405020303"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165"/>
        <p:cNvGrpSpPr/>
        <p:nvPr/>
      </p:nvGrpSpPr>
      <p:grpSpPr>
        <a:xfrm>
          <a:off x="0" y="0"/>
          <a:ext cx="0" cy="0"/>
          <a:chOff x="0" y="0"/>
          <a:chExt cx="0" cy="0"/>
        </a:xfrm>
      </p:grpSpPr>
      <p:sp>
        <p:nvSpPr>
          <p:cNvPr id="166" name="Google Shape;166;p34"/>
          <p:cNvSpPr txBox="1">
            <a:spLocks noGrp="1"/>
          </p:cNvSpPr>
          <p:nvPr>
            <p:ph type="title"/>
          </p:nvPr>
        </p:nvSpPr>
        <p:spPr>
          <a:xfrm>
            <a:off x="838200" y="249622"/>
            <a:ext cx="10515600" cy="90541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400" dirty="0">
                <a:latin typeface="Georgia" panose="02040502050405020303" pitchFamily="18" charset="0"/>
                <a:ea typeface="Times New Roman"/>
                <a:cs typeface="Times New Roman"/>
                <a:sym typeface="Times New Roman"/>
              </a:rPr>
              <a:t>Objectives</a:t>
            </a:r>
            <a:endParaRPr sz="4400" dirty="0">
              <a:latin typeface="Georgia" panose="02040502050405020303" pitchFamily="18" charset="0"/>
              <a:ea typeface="Times New Roman"/>
              <a:cs typeface="Times New Roman"/>
              <a:sym typeface="Times New Roman"/>
            </a:endParaRPr>
          </a:p>
        </p:txBody>
      </p:sp>
      <p:sp>
        <p:nvSpPr>
          <p:cNvPr id="167" name="Google Shape;167;p34"/>
          <p:cNvSpPr txBox="1">
            <a:spLocks noGrp="1"/>
          </p:cNvSpPr>
          <p:nvPr>
            <p:ph type="body" idx="1"/>
          </p:nvPr>
        </p:nvSpPr>
        <p:spPr>
          <a:xfrm>
            <a:off x="838200" y="1825625"/>
            <a:ext cx="10683240" cy="4351200"/>
          </a:xfrm>
          <a:prstGeom prst="rect">
            <a:avLst/>
          </a:prstGeom>
        </p:spPr>
        <p:txBody>
          <a:bodyPr spcFirstLastPara="1" wrap="square" lIns="91425" tIns="45700" rIns="91425" bIns="45700" anchor="t" anchorCtr="0">
            <a:noAutofit/>
          </a:bodyPr>
          <a:lstStyle/>
          <a:p>
            <a:pPr marL="685800" lvl="0" indent="-457200" algn="l" rtl="0">
              <a:lnSpc>
                <a:spcPct val="100000"/>
              </a:lnSpc>
              <a:spcBef>
                <a:spcPts val="0"/>
              </a:spcBef>
              <a:spcAft>
                <a:spcPts val="0"/>
              </a:spcAft>
              <a:buClr>
                <a:srgbClr val="000000"/>
              </a:buClr>
              <a:buSzPts val="3000"/>
              <a:buFont typeface="Arial" panose="020B0604020202020204" pitchFamily="34" charset="0"/>
              <a:buChar char="•"/>
            </a:pPr>
            <a:r>
              <a:rPr lang="en-US" sz="3600" dirty="0">
                <a:solidFill>
                  <a:srgbClr val="000000"/>
                </a:solidFill>
                <a:latin typeface="Georgia" panose="02040502050405020303" pitchFamily="18" charset="0"/>
                <a:ea typeface="Times New Roman"/>
                <a:cs typeface="Times New Roman"/>
                <a:sym typeface="Times New Roman"/>
              </a:rPr>
              <a:t>Define Embedded </a:t>
            </a:r>
            <a:r>
              <a:rPr lang="en-US" sz="3600" dirty="0" smtClean="0">
                <a:solidFill>
                  <a:srgbClr val="000000"/>
                </a:solidFill>
                <a:latin typeface="Georgia" panose="02040502050405020303" pitchFamily="18" charset="0"/>
                <a:ea typeface="Times New Roman"/>
                <a:cs typeface="Times New Roman"/>
                <a:sym typeface="Times New Roman"/>
              </a:rPr>
              <a:t>Instruction</a:t>
            </a:r>
          </a:p>
          <a:p>
            <a:pPr marL="685800" lvl="0" indent="-457200" algn="l" rtl="0">
              <a:lnSpc>
                <a:spcPct val="100000"/>
              </a:lnSpc>
              <a:spcBef>
                <a:spcPts val="0"/>
              </a:spcBef>
              <a:spcAft>
                <a:spcPts val="0"/>
              </a:spcAft>
              <a:buClr>
                <a:srgbClr val="000000"/>
              </a:buClr>
              <a:buSzPts val="3000"/>
              <a:buFont typeface="Arial" panose="020B0604020202020204" pitchFamily="34" charset="0"/>
              <a:buChar char="•"/>
            </a:pPr>
            <a:endParaRPr lang="en-US" sz="1800" dirty="0">
              <a:solidFill>
                <a:srgbClr val="000000"/>
              </a:solidFill>
              <a:latin typeface="Georgia" panose="02040502050405020303" pitchFamily="18" charset="0"/>
              <a:ea typeface="Times New Roman"/>
              <a:cs typeface="Times New Roman"/>
              <a:sym typeface="Times New Roman"/>
            </a:endParaRPr>
          </a:p>
          <a:p>
            <a:pPr marL="685800" lvl="0" indent="-457200" algn="l" rtl="0">
              <a:lnSpc>
                <a:spcPct val="100000"/>
              </a:lnSpc>
              <a:spcBef>
                <a:spcPts val="0"/>
              </a:spcBef>
              <a:spcAft>
                <a:spcPts val="0"/>
              </a:spcAft>
              <a:buClr>
                <a:srgbClr val="000000"/>
              </a:buClr>
              <a:buSzPts val="3000"/>
              <a:buFont typeface="Arial" panose="020B0604020202020204" pitchFamily="34" charset="0"/>
              <a:buChar char="•"/>
            </a:pPr>
            <a:r>
              <a:rPr lang="en-US" sz="3600" dirty="0" smtClean="0">
                <a:solidFill>
                  <a:srgbClr val="000000"/>
                </a:solidFill>
                <a:latin typeface="Georgia" panose="02040502050405020303" pitchFamily="18" charset="0"/>
                <a:ea typeface="Times New Roman"/>
                <a:cs typeface="Times New Roman"/>
                <a:sym typeface="Times New Roman"/>
              </a:rPr>
              <a:t>Share </a:t>
            </a:r>
            <a:r>
              <a:rPr lang="en-US" sz="3600" dirty="0">
                <a:solidFill>
                  <a:srgbClr val="000000"/>
                </a:solidFill>
                <a:latin typeface="Georgia" panose="02040502050405020303" pitchFamily="18" charset="0"/>
                <a:ea typeface="Times New Roman"/>
                <a:cs typeface="Times New Roman"/>
                <a:sym typeface="Times New Roman"/>
              </a:rPr>
              <a:t>a process for how to embed </a:t>
            </a:r>
            <a:r>
              <a:rPr lang="en-US" sz="3600" dirty="0" smtClean="0">
                <a:solidFill>
                  <a:srgbClr val="000000"/>
                </a:solidFill>
                <a:latin typeface="Georgia" panose="02040502050405020303" pitchFamily="18" charset="0"/>
                <a:ea typeface="Times New Roman"/>
                <a:cs typeface="Times New Roman"/>
                <a:sym typeface="Times New Roman"/>
              </a:rPr>
              <a:t>targeted </a:t>
            </a:r>
            <a:r>
              <a:rPr lang="en-US" sz="3600" dirty="0">
                <a:solidFill>
                  <a:srgbClr val="000000"/>
                </a:solidFill>
                <a:latin typeface="Georgia" panose="02040502050405020303" pitchFamily="18" charset="0"/>
                <a:ea typeface="Times New Roman"/>
                <a:cs typeface="Times New Roman"/>
                <a:sym typeface="Times New Roman"/>
              </a:rPr>
              <a:t>learning </a:t>
            </a:r>
            <a:r>
              <a:rPr lang="en-US" sz="3600" dirty="0" smtClean="0">
                <a:solidFill>
                  <a:srgbClr val="000000"/>
                </a:solidFill>
                <a:latin typeface="Georgia" panose="02040502050405020303" pitchFamily="18" charset="0"/>
                <a:ea typeface="Times New Roman"/>
                <a:cs typeface="Times New Roman"/>
                <a:sym typeface="Times New Roman"/>
              </a:rPr>
              <a:t>objectives</a:t>
            </a:r>
          </a:p>
          <a:p>
            <a:pPr marL="228600" lvl="0" indent="0" algn="l" rtl="0">
              <a:lnSpc>
                <a:spcPct val="100000"/>
              </a:lnSpc>
              <a:spcBef>
                <a:spcPts val="0"/>
              </a:spcBef>
              <a:spcAft>
                <a:spcPts val="0"/>
              </a:spcAft>
              <a:buClr>
                <a:srgbClr val="000000"/>
              </a:buClr>
              <a:buSzPts val="3000"/>
              <a:buNone/>
            </a:pPr>
            <a:r>
              <a:rPr lang="en-US" sz="1800" dirty="0" smtClean="0">
                <a:solidFill>
                  <a:srgbClr val="000000"/>
                </a:solidFill>
                <a:latin typeface="Georgia" panose="02040502050405020303" pitchFamily="18" charset="0"/>
                <a:ea typeface="Times New Roman"/>
                <a:cs typeface="Times New Roman"/>
                <a:sym typeface="Times New Roman"/>
              </a:rPr>
              <a:t> </a:t>
            </a:r>
          </a:p>
          <a:p>
            <a:pPr marL="685800" lvl="0" indent="-457200" algn="l" rtl="0">
              <a:lnSpc>
                <a:spcPct val="100000"/>
              </a:lnSpc>
              <a:spcBef>
                <a:spcPts val="0"/>
              </a:spcBef>
              <a:spcAft>
                <a:spcPts val="0"/>
              </a:spcAft>
              <a:buClr>
                <a:srgbClr val="000000"/>
              </a:buClr>
              <a:buSzPts val="3000"/>
              <a:buFont typeface="Arial" panose="020B0604020202020204" pitchFamily="34" charset="0"/>
              <a:buChar char="•"/>
            </a:pPr>
            <a:r>
              <a:rPr lang="en-US" sz="3600" dirty="0" smtClean="0">
                <a:solidFill>
                  <a:srgbClr val="000000"/>
                </a:solidFill>
                <a:latin typeface="Georgia" panose="02040502050405020303" pitchFamily="18" charset="0"/>
                <a:ea typeface="Times New Roman"/>
                <a:cs typeface="Times New Roman"/>
                <a:sym typeface="Times New Roman"/>
              </a:rPr>
              <a:t>Consider </a:t>
            </a:r>
            <a:r>
              <a:rPr lang="en-US" sz="3600" dirty="0">
                <a:solidFill>
                  <a:srgbClr val="000000"/>
                </a:solidFill>
                <a:latin typeface="Georgia" panose="02040502050405020303" pitchFamily="18" charset="0"/>
                <a:ea typeface="Times New Roman"/>
                <a:cs typeface="Times New Roman"/>
                <a:sym typeface="Times New Roman"/>
              </a:rPr>
              <a:t>how embedded instruction can be used to take advantage of teachable </a:t>
            </a:r>
            <a:r>
              <a:rPr lang="en-US" sz="3600" dirty="0" smtClean="0">
                <a:solidFill>
                  <a:srgbClr val="000000"/>
                </a:solidFill>
                <a:latin typeface="Georgia" panose="02040502050405020303" pitchFamily="18" charset="0"/>
                <a:ea typeface="Times New Roman"/>
                <a:cs typeface="Times New Roman"/>
                <a:sym typeface="Times New Roman"/>
              </a:rPr>
              <a:t>moments</a:t>
            </a:r>
            <a:r>
              <a:rPr lang="en-US" sz="3000" dirty="0" smtClean="0">
                <a:solidFill>
                  <a:srgbClr val="000000"/>
                </a:solidFill>
                <a:latin typeface="Georgia" panose="02040502050405020303" pitchFamily="18" charset="0"/>
                <a:ea typeface="Times New Roman"/>
                <a:cs typeface="Times New Roman"/>
                <a:sym typeface="Times New Roman"/>
              </a:rPr>
              <a:t> </a:t>
            </a:r>
            <a:endParaRPr sz="3000" dirty="0">
              <a:solidFill>
                <a:srgbClr val="000000"/>
              </a:solidFill>
              <a:latin typeface="Georgia" panose="02040502050405020303" pitchFamily="18" charset="0"/>
              <a:ea typeface="Times New Roman"/>
              <a:cs typeface="Times New Roman"/>
              <a:sym typeface="Times New Roman"/>
            </a:endParaRPr>
          </a:p>
          <a:p>
            <a:pPr marL="0" lvl="0" indent="0" algn="l" rtl="0">
              <a:spcBef>
                <a:spcPts val="2100"/>
              </a:spcBef>
              <a:spcAft>
                <a:spcPts val="2100"/>
              </a:spcAft>
              <a:buNone/>
            </a:pPr>
            <a:endParaRPr dirty="0">
              <a:solidFill>
                <a:srgbClr val="000000"/>
              </a:solidFill>
              <a:latin typeface="Georgia" panose="02040502050405020303" pitchFamily="18" charset="0"/>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Shape 370"/>
        <p:cNvGrpSpPr/>
        <p:nvPr/>
      </p:nvGrpSpPr>
      <p:grpSpPr>
        <a:xfrm>
          <a:off x="0" y="0"/>
          <a:ext cx="0" cy="0"/>
          <a:chOff x="0" y="0"/>
          <a:chExt cx="0" cy="0"/>
        </a:xfrm>
      </p:grpSpPr>
      <p:sp>
        <p:nvSpPr>
          <p:cNvPr id="371" name="Google Shape;371;p61"/>
          <p:cNvSpPr txBox="1">
            <a:spLocks noGrp="1"/>
          </p:cNvSpPr>
          <p:nvPr>
            <p:ph type="title"/>
          </p:nvPr>
        </p:nvSpPr>
        <p:spPr>
          <a:xfrm>
            <a:off x="355282" y="272603"/>
            <a:ext cx="10512600" cy="86449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accent1"/>
              </a:buClr>
              <a:buSzPts val="3600"/>
              <a:buFont typeface="Batang"/>
              <a:buNone/>
            </a:pPr>
            <a:r>
              <a:rPr lang="en-US" sz="4400" dirty="0" smtClean="0">
                <a:latin typeface="Georgia" panose="02040502050405020303" pitchFamily="18" charset="0"/>
                <a:ea typeface="Times New Roman"/>
                <a:cs typeface="Times New Roman"/>
                <a:sym typeface="Times New Roman"/>
              </a:rPr>
              <a:t>Strategies </a:t>
            </a:r>
            <a:r>
              <a:rPr lang="en-US" sz="4400" dirty="0">
                <a:latin typeface="Georgia" panose="02040502050405020303" pitchFamily="18" charset="0"/>
                <a:ea typeface="Times New Roman"/>
                <a:cs typeface="Times New Roman"/>
                <a:sym typeface="Times New Roman"/>
              </a:rPr>
              <a:t>To Adapt Activities</a:t>
            </a:r>
            <a:endParaRPr sz="4400" dirty="0">
              <a:latin typeface="Georgia" panose="02040502050405020303" pitchFamily="18" charset="0"/>
              <a:ea typeface="Times New Roman"/>
              <a:cs typeface="Times New Roman"/>
              <a:sym typeface="Times New Roman"/>
            </a:endParaRPr>
          </a:p>
        </p:txBody>
      </p:sp>
      <p:sp>
        <p:nvSpPr>
          <p:cNvPr id="372" name="Google Shape;372;p61"/>
          <p:cNvSpPr txBox="1">
            <a:spLocks noGrp="1"/>
          </p:cNvSpPr>
          <p:nvPr>
            <p:ph type="body" idx="1"/>
          </p:nvPr>
        </p:nvSpPr>
        <p:spPr>
          <a:xfrm>
            <a:off x="476214" y="1674984"/>
            <a:ext cx="11204900" cy="321913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3600" dirty="0">
                <a:solidFill>
                  <a:srgbClr val="000000"/>
                </a:solidFill>
                <a:latin typeface="Georgia" panose="02040502050405020303" pitchFamily="18" charset="0"/>
                <a:ea typeface="Times New Roman"/>
                <a:cs typeface="Times New Roman"/>
                <a:sym typeface="Times New Roman"/>
              </a:rPr>
              <a:t>Simplify a task by breaking it into smaller </a:t>
            </a:r>
            <a:r>
              <a:rPr lang="en-US" sz="3600" dirty="0" smtClean="0">
                <a:solidFill>
                  <a:srgbClr val="000000"/>
                </a:solidFill>
                <a:latin typeface="Georgia" panose="02040502050405020303" pitchFamily="18" charset="0"/>
                <a:ea typeface="Times New Roman"/>
                <a:cs typeface="Times New Roman"/>
                <a:sym typeface="Times New Roman"/>
              </a:rPr>
              <a:t>parts:</a:t>
            </a:r>
          </a:p>
          <a:p>
            <a:pPr lvl="0" indent="-228600" algn="l" rtl="0">
              <a:lnSpc>
                <a:spcPct val="100000"/>
              </a:lnSpc>
              <a:spcBef>
                <a:spcPts val="0"/>
              </a:spcBef>
              <a:spcAft>
                <a:spcPts val="0"/>
              </a:spcAft>
              <a:buSzPct val="100000"/>
              <a:buFont typeface="Arial" panose="020B0604020202020204" pitchFamily="34" charset="0"/>
              <a:buChar char="•"/>
            </a:pPr>
            <a:endParaRPr lang="en-US" sz="1600" dirty="0" smtClean="0">
              <a:solidFill>
                <a:srgbClr val="000000"/>
              </a:solidFill>
              <a:latin typeface="Georgia" panose="02040502050405020303" pitchFamily="18" charset="0"/>
              <a:ea typeface="Times New Roman"/>
              <a:cs typeface="Times New Roman"/>
              <a:sym typeface="Times New Roman"/>
            </a:endParaRPr>
          </a:p>
          <a:p>
            <a:pPr lvl="0" indent="-228600" algn="l" rtl="0">
              <a:lnSpc>
                <a:spcPct val="100000"/>
              </a:lnSpc>
              <a:spcBef>
                <a:spcPts val="0"/>
              </a:spcBef>
              <a:spcAft>
                <a:spcPts val="0"/>
              </a:spcAft>
              <a:buSzPct val="100000"/>
              <a:buFont typeface="Arial" panose="020B0604020202020204" pitchFamily="34" charset="0"/>
              <a:buChar char="•"/>
            </a:pPr>
            <a:r>
              <a:rPr lang="en-US" sz="3200" dirty="0" smtClean="0">
                <a:solidFill>
                  <a:srgbClr val="000000"/>
                </a:solidFill>
                <a:latin typeface="Georgia" panose="02040502050405020303" pitchFamily="18" charset="0"/>
                <a:ea typeface="Times New Roman"/>
                <a:cs typeface="Times New Roman"/>
                <a:sym typeface="Times New Roman"/>
              </a:rPr>
              <a:t>Break </a:t>
            </a:r>
            <a:r>
              <a:rPr lang="en-US" sz="3200" dirty="0">
                <a:solidFill>
                  <a:srgbClr val="000000"/>
                </a:solidFill>
                <a:latin typeface="Georgia" panose="02040502050405020303" pitchFamily="18" charset="0"/>
                <a:ea typeface="Times New Roman"/>
                <a:cs typeface="Times New Roman"/>
                <a:sym typeface="Times New Roman"/>
              </a:rPr>
              <a:t>the tasks into more manageable </a:t>
            </a:r>
            <a:r>
              <a:rPr lang="en-US" sz="3200" dirty="0" smtClean="0">
                <a:solidFill>
                  <a:srgbClr val="000000"/>
                </a:solidFill>
                <a:latin typeface="Georgia" panose="02040502050405020303" pitchFamily="18" charset="0"/>
                <a:ea typeface="Times New Roman"/>
                <a:cs typeface="Times New Roman"/>
                <a:sym typeface="Times New Roman"/>
              </a:rPr>
              <a:t>parts</a:t>
            </a:r>
          </a:p>
          <a:p>
            <a:pPr lvl="0" indent="-228600" algn="l" rtl="0">
              <a:lnSpc>
                <a:spcPct val="100000"/>
              </a:lnSpc>
              <a:spcBef>
                <a:spcPts val="0"/>
              </a:spcBef>
              <a:spcAft>
                <a:spcPts val="0"/>
              </a:spcAft>
              <a:buSzPct val="100000"/>
              <a:buFont typeface="Arial" panose="020B0604020202020204" pitchFamily="34" charset="0"/>
              <a:buChar char="•"/>
            </a:pPr>
            <a:endParaRPr lang="en-US" sz="1600" dirty="0" smtClean="0">
              <a:solidFill>
                <a:srgbClr val="000000"/>
              </a:solidFill>
              <a:latin typeface="Georgia" panose="02040502050405020303" pitchFamily="18" charset="0"/>
              <a:ea typeface="Times New Roman"/>
              <a:cs typeface="Times New Roman"/>
              <a:sym typeface="Times New Roman"/>
            </a:endParaRPr>
          </a:p>
          <a:p>
            <a:pPr lvl="0" indent="-228600" algn="l" rtl="0">
              <a:lnSpc>
                <a:spcPct val="100000"/>
              </a:lnSpc>
              <a:spcBef>
                <a:spcPts val="0"/>
              </a:spcBef>
              <a:spcAft>
                <a:spcPts val="0"/>
              </a:spcAft>
              <a:buSzPct val="100000"/>
              <a:buFont typeface="Arial" panose="020B0604020202020204" pitchFamily="34" charset="0"/>
              <a:buChar char="•"/>
            </a:pPr>
            <a:r>
              <a:rPr lang="en-US" sz="3200" dirty="0" smtClean="0">
                <a:solidFill>
                  <a:srgbClr val="000000"/>
                </a:solidFill>
                <a:latin typeface="Georgia" panose="02040502050405020303" pitchFamily="18" charset="0"/>
                <a:ea typeface="Times New Roman"/>
                <a:cs typeface="Times New Roman"/>
                <a:sym typeface="Times New Roman"/>
              </a:rPr>
              <a:t>Change </a:t>
            </a:r>
            <a:r>
              <a:rPr lang="en-US" sz="3200" dirty="0">
                <a:solidFill>
                  <a:srgbClr val="000000"/>
                </a:solidFill>
                <a:latin typeface="Georgia" panose="02040502050405020303" pitchFamily="18" charset="0"/>
                <a:ea typeface="Times New Roman"/>
                <a:cs typeface="Times New Roman"/>
                <a:sym typeface="Times New Roman"/>
              </a:rPr>
              <a:t>or reduce the number of required </a:t>
            </a:r>
            <a:r>
              <a:rPr lang="en-US" sz="3200" dirty="0" smtClean="0">
                <a:solidFill>
                  <a:srgbClr val="000000"/>
                </a:solidFill>
                <a:latin typeface="Georgia" panose="02040502050405020303" pitchFamily="18" charset="0"/>
                <a:ea typeface="Times New Roman"/>
                <a:cs typeface="Times New Roman"/>
                <a:sym typeface="Times New Roman"/>
              </a:rPr>
              <a:t>steps</a:t>
            </a:r>
          </a:p>
          <a:p>
            <a:pPr lvl="0" indent="-228600" algn="l" rtl="0">
              <a:lnSpc>
                <a:spcPct val="100000"/>
              </a:lnSpc>
              <a:spcBef>
                <a:spcPts val="0"/>
              </a:spcBef>
              <a:spcAft>
                <a:spcPts val="0"/>
              </a:spcAft>
              <a:buSzPct val="100000"/>
              <a:buFont typeface="Arial" panose="020B0604020202020204" pitchFamily="34" charset="0"/>
              <a:buChar char="•"/>
            </a:pPr>
            <a:endParaRPr lang="en-US" sz="1600" dirty="0" smtClean="0">
              <a:solidFill>
                <a:srgbClr val="000000"/>
              </a:solidFill>
              <a:latin typeface="Georgia" panose="02040502050405020303" pitchFamily="18" charset="0"/>
              <a:ea typeface="Times New Roman"/>
              <a:cs typeface="Times New Roman"/>
              <a:sym typeface="Times New Roman"/>
            </a:endParaRPr>
          </a:p>
          <a:p>
            <a:pPr lvl="0" indent="-228600" algn="l" rtl="0">
              <a:lnSpc>
                <a:spcPct val="100000"/>
              </a:lnSpc>
              <a:spcBef>
                <a:spcPts val="0"/>
              </a:spcBef>
              <a:spcAft>
                <a:spcPts val="0"/>
              </a:spcAft>
              <a:buSzPct val="100000"/>
              <a:buFont typeface="Arial" panose="020B0604020202020204" pitchFamily="34" charset="0"/>
              <a:buChar char="•"/>
            </a:pPr>
            <a:r>
              <a:rPr lang="en-US" sz="3200" dirty="0" smtClean="0">
                <a:solidFill>
                  <a:srgbClr val="000000"/>
                </a:solidFill>
                <a:latin typeface="Georgia" panose="02040502050405020303" pitchFamily="18" charset="0"/>
                <a:ea typeface="Times New Roman"/>
                <a:cs typeface="Times New Roman"/>
                <a:sym typeface="Times New Roman"/>
              </a:rPr>
              <a:t>Break </a:t>
            </a:r>
            <a:r>
              <a:rPr lang="en-US" sz="3200" dirty="0">
                <a:solidFill>
                  <a:srgbClr val="000000"/>
                </a:solidFill>
                <a:latin typeface="Georgia" panose="02040502050405020303" pitchFamily="18" charset="0"/>
                <a:ea typeface="Times New Roman"/>
                <a:cs typeface="Times New Roman"/>
                <a:sym typeface="Times New Roman"/>
              </a:rPr>
              <a:t>down a complicated task into its </a:t>
            </a:r>
            <a:r>
              <a:rPr lang="en-US" sz="3200" dirty="0" smtClean="0">
                <a:solidFill>
                  <a:srgbClr val="000000"/>
                </a:solidFill>
                <a:latin typeface="Georgia" panose="02040502050405020303" pitchFamily="18" charset="0"/>
                <a:ea typeface="Times New Roman"/>
                <a:cs typeface="Times New Roman"/>
                <a:sym typeface="Times New Roman"/>
              </a:rPr>
              <a:t>parts</a:t>
            </a:r>
          </a:p>
          <a:p>
            <a:pPr lvl="0" indent="-228600" algn="l" rtl="0">
              <a:lnSpc>
                <a:spcPct val="100000"/>
              </a:lnSpc>
              <a:spcBef>
                <a:spcPts val="0"/>
              </a:spcBef>
              <a:spcAft>
                <a:spcPts val="0"/>
              </a:spcAft>
              <a:buSzPct val="100000"/>
              <a:buFont typeface="Arial" panose="020B0604020202020204" pitchFamily="34" charset="0"/>
              <a:buChar char="•"/>
            </a:pPr>
            <a:endParaRPr lang="en-US" sz="3200" dirty="0">
              <a:solidFill>
                <a:srgbClr val="000000"/>
              </a:solidFill>
              <a:latin typeface="Georgia" panose="02040502050405020303" pitchFamily="18" charset="0"/>
              <a:ea typeface="Times New Roman"/>
              <a:cs typeface="Times New Roman"/>
              <a:sym typeface="Times New Roman"/>
            </a:endParaRPr>
          </a:p>
          <a:p>
            <a:pPr marL="0" lvl="0" indent="0" algn="l" rtl="0">
              <a:lnSpc>
                <a:spcPct val="100000"/>
              </a:lnSpc>
              <a:spcBef>
                <a:spcPts val="1000"/>
              </a:spcBef>
              <a:spcAft>
                <a:spcPts val="0"/>
              </a:spcAft>
              <a:buNone/>
            </a:pPr>
            <a:r>
              <a:rPr lang="en-US" sz="2800" u="sng" dirty="0" smtClean="0">
                <a:solidFill>
                  <a:schemeClr val="hlink"/>
                </a:solidFill>
                <a:latin typeface="Georgia" panose="02040502050405020303" pitchFamily="18" charset="0"/>
                <a:ea typeface="Times New Roman"/>
                <a:cs typeface="Times New Roman"/>
                <a:sym typeface="Times New Roman"/>
                <a:hlinkClick r:id="rId3"/>
              </a:rPr>
              <a:t>CONNECT </a:t>
            </a:r>
            <a:r>
              <a:rPr lang="en-US" sz="2800" u="sng" dirty="0">
                <a:solidFill>
                  <a:schemeClr val="hlink"/>
                </a:solidFill>
                <a:latin typeface="Georgia" panose="02040502050405020303" pitchFamily="18" charset="0"/>
                <a:ea typeface="Times New Roman"/>
                <a:cs typeface="Times New Roman"/>
                <a:sym typeface="Times New Roman"/>
                <a:hlinkClick r:id="rId3"/>
              </a:rPr>
              <a:t>Video 1.9 Routine in a program block play</a:t>
            </a:r>
            <a:r>
              <a:rPr lang="en-US" sz="2800" dirty="0">
                <a:solidFill>
                  <a:srgbClr val="000000"/>
                </a:solidFill>
                <a:latin typeface="Georgia" panose="02040502050405020303" pitchFamily="18" charset="0"/>
                <a:ea typeface="Times New Roman"/>
                <a:cs typeface="Times New Roman"/>
                <a:sym typeface="Times New Roman"/>
              </a:rPr>
              <a:t> </a:t>
            </a:r>
            <a:endParaRPr sz="2800" dirty="0">
              <a:solidFill>
                <a:srgbClr val="000000"/>
              </a:solidFill>
              <a:latin typeface="Georgia" panose="02040502050405020303" pitchFamily="18" charset="0"/>
              <a:ea typeface="Times New Roman"/>
              <a:cs typeface="Times New Roman"/>
              <a:sym typeface="Times New Roman"/>
            </a:endParaRPr>
          </a:p>
          <a:p>
            <a:pPr marL="0" lvl="0" indent="0" algn="l" rtl="0">
              <a:spcBef>
                <a:spcPts val="1000"/>
              </a:spcBef>
              <a:spcAft>
                <a:spcPts val="0"/>
              </a:spcAft>
              <a:buNone/>
            </a:pPr>
            <a:endParaRPr sz="2800" dirty="0">
              <a:solidFill>
                <a:srgbClr val="000000"/>
              </a:solidFill>
              <a:latin typeface="Georgia" panose="02040502050405020303" pitchFamily="18" charset="0"/>
            </a:endParaRPr>
          </a:p>
          <a:p>
            <a:pPr marL="0" lvl="0" indent="0" algn="l" rtl="0">
              <a:spcBef>
                <a:spcPts val="1000"/>
              </a:spcBef>
              <a:spcAft>
                <a:spcPts val="0"/>
              </a:spcAft>
              <a:buNone/>
            </a:pPr>
            <a:endParaRPr sz="2800" dirty="0">
              <a:solidFill>
                <a:srgbClr val="000000"/>
              </a:solidFill>
              <a:latin typeface="Georgia" panose="02040502050405020303" pitchFamily="18" charset="0"/>
            </a:endParaRPr>
          </a:p>
          <a:p>
            <a:pPr marL="0" lvl="0" indent="0" algn="l" rtl="0">
              <a:spcBef>
                <a:spcPts val="1000"/>
              </a:spcBef>
              <a:spcAft>
                <a:spcPts val="0"/>
              </a:spcAft>
              <a:buNone/>
            </a:pPr>
            <a:endParaRPr sz="2800" dirty="0">
              <a:solidFill>
                <a:srgbClr val="000000"/>
              </a:solidFill>
              <a:latin typeface="Georgia" panose="02040502050405020303" pitchFamily="18" charset="0"/>
            </a:endParaRPr>
          </a:p>
        </p:txBody>
      </p:sp>
      <p:sp>
        <p:nvSpPr>
          <p:cNvPr id="373" name="Google Shape;373;p61"/>
          <p:cNvSpPr txBox="1">
            <a:spLocks noGrp="1"/>
          </p:cNvSpPr>
          <p:nvPr>
            <p:ph type="ftr" idx="11"/>
          </p:nvPr>
        </p:nvSpPr>
        <p:spPr>
          <a:xfrm>
            <a:off x="355282" y="6090755"/>
            <a:ext cx="3115282" cy="355314"/>
          </a:xfrm>
          <a:prstGeom prst="rect">
            <a:avLst/>
          </a:prstGeom>
          <a:noFill/>
          <a:ln>
            <a:noFill/>
          </a:ln>
        </p:spPr>
        <p:txBody>
          <a:bodyPr spcFirstLastPara="1" wrap="square" lIns="91425" tIns="45700" rIns="91425" bIns="45700" anchor="ctr" anchorCtr="0">
            <a:noAutofit/>
          </a:bodyPr>
          <a:lstStyle/>
          <a:p>
            <a:pPr lvl="0" algn="l"/>
            <a:r>
              <a:rPr lang="en-US" sz="2400" dirty="0">
                <a:latin typeface="Georgia" panose="02040502050405020303" pitchFamily="18" charset="0"/>
              </a:rPr>
              <a:t>(Snyder, et al., 2010)</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Shape 378"/>
        <p:cNvGrpSpPr/>
        <p:nvPr/>
      </p:nvGrpSpPr>
      <p:grpSpPr>
        <a:xfrm>
          <a:off x="0" y="0"/>
          <a:ext cx="0" cy="0"/>
          <a:chOff x="0" y="0"/>
          <a:chExt cx="0" cy="0"/>
        </a:xfrm>
      </p:grpSpPr>
      <p:sp>
        <p:nvSpPr>
          <p:cNvPr id="379" name="Google Shape;379;p62"/>
          <p:cNvSpPr txBox="1">
            <a:spLocks noGrp="1"/>
          </p:cNvSpPr>
          <p:nvPr>
            <p:ph type="title"/>
          </p:nvPr>
        </p:nvSpPr>
        <p:spPr>
          <a:xfrm>
            <a:off x="415900" y="228601"/>
            <a:ext cx="10220100" cy="800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accent1"/>
              </a:buClr>
              <a:buSzPts val="4000"/>
              <a:buFont typeface="Aharoni"/>
              <a:buNone/>
            </a:pPr>
            <a:r>
              <a:rPr lang="en-US" sz="4400" dirty="0" smtClean="0">
                <a:latin typeface="Georgia" panose="02040502050405020303" pitchFamily="18" charset="0"/>
                <a:ea typeface="Times New Roman"/>
                <a:cs typeface="Times New Roman"/>
                <a:sym typeface="Times New Roman"/>
              </a:rPr>
              <a:t>Strategies </a:t>
            </a:r>
            <a:r>
              <a:rPr lang="en-US" sz="4400" dirty="0">
                <a:latin typeface="Georgia" panose="02040502050405020303" pitchFamily="18" charset="0"/>
                <a:ea typeface="Times New Roman"/>
                <a:cs typeface="Times New Roman"/>
                <a:sym typeface="Times New Roman"/>
              </a:rPr>
              <a:t>To Adapt Materials</a:t>
            </a:r>
            <a:endParaRPr sz="4400" dirty="0">
              <a:latin typeface="Georgia" panose="02040502050405020303" pitchFamily="18" charset="0"/>
              <a:ea typeface="Times New Roman"/>
              <a:cs typeface="Times New Roman"/>
              <a:sym typeface="Times New Roman"/>
            </a:endParaRPr>
          </a:p>
        </p:txBody>
      </p:sp>
      <p:sp>
        <p:nvSpPr>
          <p:cNvPr id="380" name="Google Shape;380;p62"/>
          <p:cNvSpPr txBox="1">
            <a:spLocks noGrp="1"/>
          </p:cNvSpPr>
          <p:nvPr>
            <p:ph type="body" idx="1"/>
          </p:nvPr>
        </p:nvSpPr>
        <p:spPr>
          <a:xfrm>
            <a:off x="542244" y="1361209"/>
            <a:ext cx="10905000" cy="484216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3600" dirty="0">
                <a:solidFill>
                  <a:srgbClr val="000000"/>
                </a:solidFill>
                <a:latin typeface="Georgia" panose="02040502050405020303" pitchFamily="18" charset="0"/>
                <a:ea typeface="Times New Roman"/>
                <a:cs typeface="Times New Roman"/>
                <a:sym typeface="Times New Roman"/>
              </a:rPr>
              <a:t>Modify the materials so children can participate as independently as </a:t>
            </a:r>
            <a:r>
              <a:rPr lang="en-US" sz="3600" dirty="0" smtClean="0">
                <a:solidFill>
                  <a:srgbClr val="000000"/>
                </a:solidFill>
                <a:latin typeface="Georgia" panose="02040502050405020303" pitchFamily="18" charset="0"/>
                <a:ea typeface="Times New Roman"/>
                <a:cs typeface="Times New Roman"/>
                <a:sym typeface="Times New Roman"/>
              </a:rPr>
              <a:t>possible:</a:t>
            </a:r>
          </a:p>
          <a:p>
            <a:pPr lvl="0" indent="-228600" algn="l" rtl="0">
              <a:lnSpc>
                <a:spcPct val="100000"/>
              </a:lnSpc>
              <a:spcBef>
                <a:spcPts val="0"/>
              </a:spcBef>
              <a:spcAft>
                <a:spcPts val="0"/>
              </a:spcAft>
              <a:buSzPct val="100000"/>
              <a:buFont typeface="Arial" panose="020B0604020202020204" pitchFamily="34" charset="0"/>
              <a:buChar char="•"/>
            </a:pPr>
            <a:endParaRPr lang="en-US" sz="1600" dirty="0" smtClean="0">
              <a:solidFill>
                <a:srgbClr val="000000"/>
              </a:solidFill>
              <a:latin typeface="Georgia" panose="02040502050405020303" pitchFamily="18" charset="0"/>
              <a:ea typeface="Times New Roman"/>
              <a:cs typeface="Times New Roman"/>
              <a:sym typeface="Times New Roman"/>
            </a:endParaRPr>
          </a:p>
          <a:p>
            <a:pPr lvl="0" indent="-228600" algn="l" rtl="0">
              <a:lnSpc>
                <a:spcPct val="100000"/>
              </a:lnSpc>
              <a:spcBef>
                <a:spcPts val="0"/>
              </a:spcBef>
              <a:spcAft>
                <a:spcPts val="0"/>
              </a:spcAft>
              <a:buSzPct val="100000"/>
              <a:buFont typeface="Arial" panose="020B0604020202020204" pitchFamily="34" charset="0"/>
              <a:buChar char="•"/>
            </a:pPr>
            <a:r>
              <a:rPr lang="en-US" sz="3200" dirty="0" smtClean="0">
                <a:solidFill>
                  <a:srgbClr val="000000"/>
                </a:solidFill>
                <a:latin typeface="Georgia" panose="02040502050405020303" pitchFamily="18" charset="0"/>
                <a:ea typeface="Times New Roman"/>
                <a:cs typeface="Times New Roman"/>
                <a:sym typeface="Times New Roman"/>
              </a:rPr>
              <a:t>Put </a:t>
            </a:r>
            <a:r>
              <a:rPr lang="en-US" sz="3200" dirty="0">
                <a:solidFill>
                  <a:srgbClr val="000000"/>
                </a:solidFill>
                <a:latin typeface="Georgia" panose="02040502050405020303" pitchFamily="18" charset="0"/>
                <a:ea typeface="Times New Roman"/>
                <a:cs typeface="Times New Roman"/>
                <a:sym typeface="Times New Roman"/>
              </a:rPr>
              <a:t>materials at the optimal </a:t>
            </a:r>
            <a:r>
              <a:rPr lang="en-US" sz="3200" dirty="0" smtClean="0">
                <a:solidFill>
                  <a:srgbClr val="000000"/>
                </a:solidFill>
                <a:latin typeface="Georgia" panose="02040502050405020303" pitchFamily="18" charset="0"/>
                <a:ea typeface="Times New Roman"/>
                <a:cs typeface="Times New Roman"/>
                <a:sym typeface="Times New Roman"/>
              </a:rPr>
              <a:t>level</a:t>
            </a:r>
          </a:p>
          <a:p>
            <a:pPr lvl="0" indent="-228600" algn="l" rtl="0">
              <a:lnSpc>
                <a:spcPct val="100000"/>
              </a:lnSpc>
              <a:spcBef>
                <a:spcPts val="0"/>
              </a:spcBef>
              <a:spcAft>
                <a:spcPts val="0"/>
              </a:spcAft>
              <a:buSzPct val="100000"/>
              <a:buFont typeface="Arial" panose="020B0604020202020204" pitchFamily="34" charset="0"/>
              <a:buChar char="•"/>
            </a:pPr>
            <a:endParaRPr lang="en-US" sz="1600" dirty="0" smtClean="0">
              <a:solidFill>
                <a:srgbClr val="000000"/>
              </a:solidFill>
              <a:latin typeface="Georgia" panose="02040502050405020303" pitchFamily="18" charset="0"/>
              <a:ea typeface="Times New Roman"/>
              <a:cs typeface="Times New Roman"/>
              <a:sym typeface="Times New Roman"/>
            </a:endParaRPr>
          </a:p>
          <a:p>
            <a:pPr lvl="0" indent="-228600" algn="l" rtl="0">
              <a:lnSpc>
                <a:spcPct val="100000"/>
              </a:lnSpc>
              <a:spcBef>
                <a:spcPts val="0"/>
              </a:spcBef>
              <a:spcAft>
                <a:spcPts val="0"/>
              </a:spcAft>
              <a:buSzPct val="100000"/>
              <a:buFont typeface="Arial" panose="020B0604020202020204" pitchFamily="34" charset="0"/>
              <a:buChar char="•"/>
            </a:pPr>
            <a:r>
              <a:rPr lang="en-US" sz="3200" dirty="0" smtClean="0">
                <a:solidFill>
                  <a:srgbClr val="000000"/>
                </a:solidFill>
                <a:latin typeface="Georgia" panose="02040502050405020303" pitchFamily="18" charset="0"/>
                <a:ea typeface="Times New Roman"/>
                <a:cs typeface="Times New Roman"/>
                <a:sym typeface="Times New Roman"/>
              </a:rPr>
              <a:t>Stabilize </a:t>
            </a:r>
            <a:r>
              <a:rPr lang="en-US" sz="3200" dirty="0">
                <a:solidFill>
                  <a:srgbClr val="000000"/>
                </a:solidFill>
                <a:latin typeface="Georgia" panose="02040502050405020303" pitchFamily="18" charset="0"/>
                <a:ea typeface="Times New Roman"/>
                <a:cs typeface="Times New Roman"/>
                <a:sym typeface="Times New Roman"/>
              </a:rPr>
              <a:t>materials using tape, Velcro, </a:t>
            </a:r>
            <a:r>
              <a:rPr lang="en-US" sz="3200" dirty="0" smtClean="0">
                <a:solidFill>
                  <a:srgbClr val="000000"/>
                </a:solidFill>
                <a:latin typeface="Georgia" panose="02040502050405020303" pitchFamily="18" charset="0"/>
                <a:ea typeface="Times New Roman"/>
                <a:cs typeface="Times New Roman"/>
                <a:sym typeface="Times New Roman"/>
              </a:rPr>
              <a:t>etc.</a:t>
            </a:r>
          </a:p>
          <a:p>
            <a:pPr lvl="0" indent="-228600" algn="l" rtl="0">
              <a:lnSpc>
                <a:spcPct val="100000"/>
              </a:lnSpc>
              <a:spcBef>
                <a:spcPts val="0"/>
              </a:spcBef>
              <a:spcAft>
                <a:spcPts val="0"/>
              </a:spcAft>
              <a:buSzPct val="100000"/>
              <a:buFont typeface="Arial" panose="020B0604020202020204" pitchFamily="34" charset="0"/>
              <a:buChar char="•"/>
            </a:pPr>
            <a:endParaRPr lang="en-US" sz="1600" dirty="0" smtClean="0">
              <a:solidFill>
                <a:srgbClr val="000000"/>
              </a:solidFill>
              <a:latin typeface="Georgia" panose="02040502050405020303" pitchFamily="18" charset="0"/>
              <a:ea typeface="Times New Roman"/>
              <a:cs typeface="Times New Roman"/>
              <a:sym typeface="Times New Roman"/>
            </a:endParaRPr>
          </a:p>
          <a:p>
            <a:pPr lvl="0" indent="-228600" algn="l" rtl="0">
              <a:lnSpc>
                <a:spcPct val="100000"/>
              </a:lnSpc>
              <a:spcBef>
                <a:spcPts val="0"/>
              </a:spcBef>
              <a:spcAft>
                <a:spcPts val="0"/>
              </a:spcAft>
              <a:buSzPct val="100000"/>
              <a:buFont typeface="Arial" panose="020B0604020202020204" pitchFamily="34" charset="0"/>
              <a:buChar char="•"/>
            </a:pPr>
            <a:r>
              <a:rPr lang="en-US" sz="3200" dirty="0" smtClean="0">
                <a:solidFill>
                  <a:srgbClr val="000000"/>
                </a:solidFill>
                <a:latin typeface="Georgia" panose="02040502050405020303" pitchFamily="18" charset="0"/>
                <a:ea typeface="Times New Roman"/>
                <a:cs typeface="Times New Roman"/>
                <a:sym typeface="Times New Roman"/>
              </a:rPr>
              <a:t>Modify </a:t>
            </a:r>
            <a:r>
              <a:rPr lang="en-US" sz="3200" dirty="0">
                <a:solidFill>
                  <a:srgbClr val="000000"/>
                </a:solidFill>
                <a:latin typeface="Georgia" panose="02040502050405020303" pitchFamily="18" charset="0"/>
                <a:ea typeface="Times New Roman"/>
                <a:cs typeface="Times New Roman"/>
                <a:sym typeface="Times New Roman"/>
              </a:rPr>
              <a:t>the response </a:t>
            </a:r>
            <a:r>
              <a:rPr lang="en-US" sz="3200" dirty="0" smtClean="0">
                <a:solidFill>
                  <a:srgbClr val="000000"/>
                </a:solidFill>
                <a:latin typeface="Georgia" panose="02040502050405020303" pitchFamily="18" charset="0"/>
                <a:ea typeface="Times New Roman"/>
                <a:cs typeface="Times New Roman"/>
                <a:sym typeface="Times New Roman"/>
              </a:rPr>
              <a:t>required</a:t>
            </a:r>
          </a:p>
          <a:p>
            <a:pPr lvl="0" indent="-228600" algn="l" rtl="0">
              <a:lnSpc>
                <a:spcPct val="100000"/>
              </a:lnSpc>
              <a:spcBef>
                <a:spcPts val="0"/>
              </a:spcBef>
              <a:spcAft>
                <a:spcPts val="0"/>
              </a:spcAft>
              <a:buSzPct val="100000"/>
              <a:buFont typeface="Arial" panose="020B0604020202020204" pitchFamily="34" charset="0"/>
              <a:buChar char="•"/>
            </a:pPr>
            <a:endParaRPr lang="en-US" sz="1600" dirty="0" smtClean="0">
              <a:solidFill>
                <a:srgbClr val="000000"/>
              </a:solidFill>
              <a:latin typeface="Georgia" panose="02040502050405020303" pitchFamily="18" charset="0"/>
              <a:ea typeface="Times New Roman"/>
              <a:cs typeface="Times New Roman"/>
              <a:sym typeface="Times New Roman"/>
            </a:endParaRPr>
          </a:p>
          <a:p>
            <a:pPr lvl="0" indent="-228600" algn="l" rtl="0">
              <a:lnSpc>
                <a:spcPct val="100000"/>
              </a:lnSpc>
              <a:spcBef>
                <a:spcPts val="0"/>
              </a:spcBef>
              <a:spcAft>
                <a:spcPts val="0"/>
              </a:spcAft>
              <a:buSzPct val="100000"/>
              <a:buFont typeface="Arial" panose="020B0604020202020204" pitchFamily="34" charset="0"/>
              <a:buChar char="•"/>
            </a:pPr>
            <a:r>
              <a:rPr lang="en-US" sz="3200" dirty="0" smtClean="0">
                <a:solidFill>
                  <a:srgbClr val="000000"/>
                </a:solidFill>
                <a:latin typeface="Georgia" panose="02040502050405020303" pitchFamily="18" charset="0"/>
                <a:ea typeface="Times New Roman"/>
                <a:cs typeface="Times New Roman"/>
                <a:sym typeface="Times New Roman"/>
              </a:rPr>
              <a:t>Make </a:t>
            </a:r>
            <a:r>
              <a:rPr lang="en-US" sz="3200" dirty="0">
                <a:solidFill>
                  <a:srgbClr val="000000"/>
                </a:solidFill>
                <a:latin typeface="Georgia" panose="02040502050405020303" pitchFamily="18" charset="0"/>
                <a:ea typeface="Times New Roman"/>
                <a:cs typeface="Times New Roman"/>
                <a:sym typeface="Times New Roman"/>
              </a:rPr>
              <a:t>the materials larger or brighter</a:t>
            </a:r>
            <a:endParaRPr sz="3200" dirty="0">
              <a:solidFill>
                <a:srgbClr val="000000"/>
              </a:solidFill>
              <a:latin typeface="Georgia" panose="02040502050405020303" pitchFamily="18" charset="0"/>
              <a:ea typeface="Times New Roman"/>
              <a:cs typeface="Times New Roman"/>
              <a:sym typeface="Times New Roman"/>
            </a:endParaRPr>
          </a:p>
          <a:p>
            <a:pPr marL="0" lvl="0" indent="0" algn="l" rtl="0">
              <a:lnSpc>
                <a:spcPct val="100000"/>
              </a:lnSpc>
              <a:spcBef>
                <a:spcPts val="1000"/>
              </a:spcBef>
              <a:spcAft>
                <a:spcPts val="0"/>
              </a:spcAft>
              <a:buNone/>
            </a:pPr>
            <a:r>
              <a:rPr lang="en-US" sz="2800" u="sng" dirty="0">
                <a:solidFill>
                  <a:schemeClr val="hlink"/>
                </a:solidFill>
                <a:latin typeface="Georgia" panose="02040502050405020303" pitchFamily="18" charset="0"/>
                <a:ea typeface="Times New Roman"/>
                <a:cs typeface="Times New Roman"/>
                <a:sym typeface="Times New Roman"/>
                <a:hlinkClick r:id="rId3"/>
              </a:rPr>
              <a:t>CONNECT Video 1.6 Routine in a program reading at circle time</a:t>
            </a:r>
            <a:endParaRPr sz="2800" dirty="0">
              <a:solidFill>
                <a:srgbClr val="000000"/>
              </a:solidFill>
              <a:latin typeface="Georgia" panose="02040502050405020303" pitchFamily="18" charset="0"/>
              <a:ea typeface="Times New Roman"/>
              <a:cs typeface="Times New Roman"/>
              <a:sym typeface="Times New Roman"/>
            </a:endParaRPr>
          </a:p>
          <a:p>
            <a:pPr marL="0" lvl="0" indent="0" algn="l" rtl="0">
              <a:spcBef>
                <a:spcPts val="1000"/>
              </a:spcBef>
              <a:spcAft>
                <a:spcPts val="0"/>
              </a:spcAft>
              <a:buNone/>
            </a:pPr>
            <a:endParaRPr dirty="0">
              <a:solidFill>
                <a:srgbClr val="000000"/>
              </a:solidFill>
              <a:latin typeface="Georgia" panose="02040502050405020303" pitchFamily="18" charset="0"/>
            </a:endParaRPr>
          </a:p>
          <a:p>
            <a:pPr marL="0" lvl="0" indent="0" algn="l" rtl="0">
              <a:spcBef>
                <a:spcPts val="1000"/>
              </a:spcBef>
              <a:spcAft>
                <a:spcPts val="0"/>
              </a:spcAft>
              <a:buNone/>
            </a:pPr>
            <a:endParaRPr sz="2800" dirty="0">
              <a:solidFill>
                <a:srgbClr val="000000"/>
              </a:solidFill>
              <a:latin typeface="Georgia" panose="02040502050405020303" pitchFamily="18" charset="0"/>
            </a:endParaRPr>
          </a:p>
        </p:txBody>
      </p:sp>
      <p:sp>
        <p:nvSpPr>
          <p:cNvPr id="381" name="Google Shape;381;p62"/>
          <p:cNvSpPr txBox="1">
            <a:spLocks noGrp="1"/>
          </p:cNvSpPr>
          <p:nvPr>
            <p:ph type="ftr" idx="11"/>
          </p:nvPr>
        </p:nvSpPr>
        <p:spPr>
          <a:xfrm>
            <a:off x="415900" y="6102096"/>
            <a:ext cx="10355400" cy="625500"/>
          </a:xfrm>
          <a:prstGeom prst="rect">
            <a:avLst/>
          </a:prstGeom>
          <a:noFill/>
          <a:ln>
            <a:noFill/>
          </a:ln>
        </p:spPr>
        <p:txBody>
          <a:bodyPr spcFirstLastPara="1" wrap="square" lIns="91425" tIns="45700" rIns="91425" bIns="45700" anchor="ctr" anchorCtr="0">
            <a:noAutofit/>
          </a:bodyPr>
          <a:lstStyle/>
          <a:p>
            <a:pPr lvl="0" algn="l"/>
            <a:r>
              <a:rPr lang="en-US" sz="2400" dirty="0">
                <a:latin typeface="Georgia" panose="02040502050405020303" pitchFamily="18" charset="0"/>
              </a:rPr>
              <a:t>(Snyder, et al., 2010)</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Shape 386"/>
        <p:cNvGrpSpPr/>
        <p:nvPr/>
      </p:nvGrpSpPr>
      <p:grpSpPr>
        <a:xfrm>
          <a:off x="0" y="0"/>
          <a:ext cx="0" cy="0"/>
          <a:chOff x="0" y="0"/>
          <a:chExt cx="0" cy="0"/>
        </a:xfrm>
      </p:grpSpPr>
      <p:sp>
        <p:nvSpPr>
          <p:cNvPr id="387" name="Google Shape;387;p63"/>
          <p:cNvSpPr txBox="1">
            <a:spLocks noGrp="1"/>
          </p:cNvSpPr>
          <p:nvPr>
            <p:ph type="title"/>
          </p:nvPr>
        </p:nvSpPr>
        <p:spPr>
          <a:xfrm>
            <a:off x="770918" y="313895"/>
            <a:ext cx="10556700" cy="810491"/>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accent1"/>
              </a:buClr>
              <a:buSzPts val="3600"/>
              <a:buFont typeface="Aharoni"/>
              <a:buNone/>
            </a:pPr>
            <a:r>
              <a:rPr lang="en-US" sz="4400" dirty="0" smtClean="0">
                <a:latin typeface="Georgia" panose="02040502050405020303" pitchFamily="18" charset="0"/>
                <a:ea typeface="Times New Roman"/>
                <a:cs typeface="Times New Roman"/>
                <a:sym typeface="Times New Roman"/>
              </a:rPr>
              <a:t>Strategies </a:t>
            </a:r>
            <a:r>
              <a:rPr lang="en-US" sz="4400" dirty="0">
                <a:latin typeface="Georgia" panose="02040502050405020303" pitchFamily="18" charset="0"/>
                <a:ea typeface="Times New Roman"/>
                <a:cs typeface="Times New Roman"/>
                <a:sym typeface="Times New Roman"/>
              </a:rPr>
              <a:t>To Adapt Instruction</a:t>
            </a:r>
            <a:endParaRPr sz="4400" dirty="0">
              <a:latin typeface="Georgia" panose="02040502050405020303" pitchFamily="18" charset="0"/>
              <a:ea typeface="Times New Roman"/>
              <a:cs typeface="Times New Roman"/>
              <a:sym typeface="Times New Roman"/>
            </a:endParaRPr>
          </a:p>
        </p:txBody>
      </p:sp>
      <p:sp>
        <p:nvSpPr>
          <p:cNvPr id="388" name="Google Shape;388;p63"/>
          <p:cNvSpPr txBox="1">
            <a:spLocks noGrp="1"/>
          </p:cNvSpPr>
          <p:nvPr>
            <p:ph type="body" idx="1"/>
          </p:nvPr>
        </p:nvSpPr>
        <p:spPr>
          <a:xfrm>
            <a:off x="677323" y="1707300"/>
            <a:ext cx="10835804" cy="4110900"/>
          </a:xfrm>
          <a:prstGeom prst="rect">
            <a:avLst/>
          </a:prstGeom>
          <a:noFill/>
          <a:ln>
            <a:noFill/>
          </a:ln>
        </p:spPr>
        <p:txBody>
          <a:bodyPr spcFirstLastPara="1" wrap="square" lIns="91425" tIns="45700" rIns="91425" bIns="45700" anchor="t" anchorCtr="0">
            <a:noAutofit/>
          </a:bodyPr>
          <a:lstStyle/>
          <a:p>
            <a:pPr lvl="0" indent="-228600" algn="l" rtl="0">
              <a:lnSpc>
                <a:spcPct val="100000"/>
              </a:lnSpc>
              <a:spcBef>
                <a:spcPts val="0"/>
              </a:spcBef>
              <a:spcAft>
                <a:spcPts val="0"/>
              </a:spcAft>
              <a:buClr>
                <a:schemeClr val="dk1"/>
              </a:buClr>
              <a:buSzPts val="3600"/>
              <a:buFont typeface="Arial" panose="020B0604020202020204" pitchFamily="34" charset="0"/>
              <a:buChar char="•"/>
            </a:pPr>
            <a:r>
              <a:rPr lang="en-US" sz="3600" dirty="0">
                <a:solidFill>
                  <a:schemeClr val="dk1"/>
                </a:solidFill>
                <a:latin typeface="Georgia" panose="02040502050405020303" pitchFamily="18" charset="0"/>
                <a:ea typeface="Times New Roman"/>
                <a:cs typeface="Times New Roman"/>
                <a:sym typeface="Times New Roman"/>
              </a:rPr>
              <a:t>Have another child help –peer </a:t>
            </a:r>
            <a:r>
              <a:rPr lang="en-US" sz="3600" dirty="0" smtClean="0">
                <a:solidFill>
                  <a:schemeClr val="dk1"/>
                </a:solidFill>
                <a:latin typeface="Georgia" panose="02040502050405020303" pitchFamily="18" charset="0"/>
                <a:ea typeface="Times New Roman"/>
                <a:cs typeface="Times New Roman"/>
                <a:sym typeface="Times New Roman"/>
              </a:rPr>
              <a:t>assistance</a:t>
            </a:r>
          </a:p>
          <a:p>
            <a:pPr lvl="0" indent="-228600" algn="l" rtl="0">
              <a:lnSpc>
                <a:spcPct val="100000"/>
              </a:lnSpc>
              <a:spcBef>
                <a:spcPts val="0"/>
              </a:spcBef>
              <a:spcAft>
                <a:spcPts val="0"/>
              </a:spcAft>
              <a:buClr>
                <a:schemeClr val="dk1"/>
              </a:buClr>
              <a:buSzPts val="3600"/>
              <a:buFont typeface="Arial" panose="020B0604020202020204" pitchFamily="34" charset="0"/>
              <a:buChar char="•"/>
            </a:pPr>
            <a:endParaRPr lang="en-US" sz="1800" dirty="0" smtClean="0">
              <a:solidFill>
                <a:schemeClr val="dk1"/>
              </a:solidFill>
              <a:latin typeface="Georgia" panose="02040502050405020303" pitchFamily="18" charset="0"/>
              <a:ea typeface="Times New Roman"/>
              <a:cs typeface="Times New Roman"/>
              <a:sym typeface="Times New Roman"/>
            </a:endParaRPr>
          </a:p>
          <a:p>
            <a:pPr lvl="0" indent="-228600" algn="l" rtl="0">
              <a:lnSpc>
                <a:spcPct val="100000"/>
              </a:lnSpc>
              <a:spcBef>
                <a:spcPts val="0"/>
              </a:spcBef>
              <a:spcAft>
                <a:spcPts val="0"/>
              </a:spcAft>
              <a:buClr>
                <a:schemeClr val="dk1"/>
              </a:buClr>
              <a:buSzPts val="3600"/>
              <a:buFont typeface="Arial" panose="020B0604020202020204" pitchFamily="34" charset="0"/>
              <a:buChar char="•"/>
            </a:pPr>
            <a:r>
              <a:rPr lang="en-US" sz="3600" dirty="0" smtClean="0">
                <a:solidFill>
                  <a:schemeClr val="dk1"/>
                </a:solidFill>
                <a:latin typeface="Georgia" panose="02040502050405020303" pitchFamily="18" charset="0"/>
                <a:ea typeface="Times New Roman"/>
                <a:cs typeface="Times New Roman"/>
                <a:sym typeface="Times New Roman"/>
              </a:rPr>
              <a:t>Have </a:t>
            </a:r>
            <a:r>
              <a:rPr lang="en-US" sz="3600" dirty="0">
                <a:solidFill>
                  <a:schemeClr val="dk1"/>
                </a:solidFill>
                <a:latin typeface="Georgia" panose="02040502050405020303" pitchFamily="18" charset="0"/>
                <a:ea typeface="Times New Roman"/>
                <a:cs typeface="Times New Roman"/>
                <a:sym typeface="Times New Roman"/>
              </a:rPr>
              <a:t>the child do something different within the same </a:t>
            </a:r>
            <a:r>
              <a:rPr lang="en-US" sz="3600" dirty="0" smtClean="0">
                <a:solidFill>
                  <a:schemeClr val="dk1"/>
                </a:solidFill>
                <a:latin typeface="Georgia" panose="02040502050405020303" pitchFamily="18" charset="0"/>
                <a:ea typeface="Times New Roman"/>
                <a:cs typeface="Times New Roman"/>
                <a:sym typeface="Times New Roman"/>
              </a:rPr>
              <a:t>activity</a:t>
            </a:r>
          </a:p>
          <a:p>
            <a:pPr lvl="0" indent="-228600" algn="l" rtl="0">
              <a:lnSpc>
                <a:spcPct val="100000"/>
              </a:lnSpc>
              <a:spcBef>
                <a:spcPts val="0"/>
              </a:spcBef>
              <a:spcAft>
                <a:spcPts val="0"/>
              </a:spcAft>
              <a:buClr>
                <a:schemeClr val="dk1"/>
              </a:buClr>
              <a:buSzPts val="3600"/>
              <a:buFont typeface="Arial" panose="020B0604020202020204" pitchFamily="34" charset="0"/>
              <a:buChar char="•"/>
            </a:pPr>
            <a:endParaRPr lang="en-US" sz="1800" dirty="0" smtClean="0">
              <a:solidFill>
                <a:schemeClr val="dk1"/>
              </a:solidFill>
              <a:latin typeface="Georgia" panose="02040502050405020303" pitchFamily="18" charset="0"/>
              <a:ea typeface="Times New Roman"/>
              <a:cs typeface="Times New Roman"/>
              <a:sym typeface="Times New Roman"/>
            </a:endParaRPr>
          </a:p>
          <a:p>
            <a:pPr lvl="0" indent="-228600" algn="l" rtl="0">
              <a:lnSpc>
                <a:spcPct val="100000"/>
              </a:lnSpc>
              <a:spcBef>
                <a:spcPts val="0"/>
              </a:spcBef>
              <a:spcAft>
                <a:spcPts val="0"/>
              </a:spcAft>
              <a:buClr>
                <a:schemeClr val="dk1"/>
              </a:buClr>
              <a:buSzPts val="3600"/>
              <a:buFont typeface="Arial" panose="020B0604020202020204" pitchFamily="34" charset="0"/>
              <a:buChar char="•"/>
            </a:pPr>
            <a:r>
              <a:rPr lang="en-US" sz="3600" dirty="0" smtClean="0">
                <a:solidFill>
                  <a:schemeClr val="dk1"/>
                </a:solidFill>
                <a:latin typeface="Georgia" panose="02040502050405020303" pitchFamily="18" charset="0"/>
                <a:ea typeface="Times New Roman"/>
                <a:cs typeface="Times New Roman"/>
                <a:sym typeface="Times New Roman"/>
              </a:rPr>
              <a:t>Have </a:t>
            </a:r>
            <a:r>
              <a:rPr lang="en-US" sz="3600" dirty="0">
                <a:solidFill>
                  <a:schemeClr val="dk1"/>
                </a:solidFill>
                <a:latin typeface="Georgia" panose="02040502050405020303" pitchFamily="18" charset="0"/>
                <a:ea typeface="Times New Roman"/>
                <a:cs typeface="Times New Roman"/>
                <a:sym typeface="Times New Roman"/>
              </a:rPr>
              <a:t>an adult help a child do the </a:t>
            </a:r>
            <a:r>
              <a:rPr lang="en-US" sz="3600" dirty="0" smtClean="0">
                <a:solidFill>
                  <a:schemeClr val="dk1"/>
                </a:solidFill>
                <a:latin typeface="Georgia" panose="02040502050405020303" pitchFamily="18" charset="0"/>
                <a:ea typeface="Times New Roman"/>
                <a:cs typeface="Times New Roman"/>
                <a:sym typeface="Times New Roman"/>
              </a:rPr>
              <a:t>activity</a:t>
            </a:r>
          </a:p>
          <a:p>
            <a:pPr lvl="0" indent="-228600" algn="l" rtl="0">
              <a:lnSpc>
                <a:spcPct val="100000"/>
              </a:lnSpc>
              <a:spcBef>
                <a:spcPts val="0"/>
              </a:spcBef>
              <a:spcAft>
                <a:spcPts val="0"/>
              </a:spcAft>
              <a:buClr>
                <a:schemeClr val="dk1"/>
              </a:buClr>
              <a:buSzPts val="3600"/>
              <a:buFont typeface="Arial" panose="020B0604020202020204" pitchFamily="34" charset="0"/>
              <a:buChar char="•"/>
            </a:pPr>
            <a:endParaRPr lang="en-US" sz="1800" dirty="0" smtClean="0">
              <a:solidFill>
                <a:schemeClr val="dk1"/>
              </a:solidFill>
              <a:latin typeface="Georgia" panose="02040502050405020303" pitchFamily="18" charset="0"/>
              <a:ea typeface="Times New Roman"/>
              <a:cs typeface="Times New Roman"/>
              <a:sym typeface="Times New Roman"/>
            </a:endParaRPr>
          </a:p>
          <a:p>
            <a:pPr lvl="0" indent="-228600" algn="l" rtl="0">
              <a:lnSpc>
                <a:spcPct val="100000"/>
              </a:lnSpc>
              <a:spcBef>
                <a:spcPts val="0"/>
              </a:spcBef>
              <a:spcAft>
                <a:spcPts val="0"/>
              </a:spcAft>
              <a:buClr>
                <a:schemeClr val="dk1"/>
              </a:buClr>
              <a:buSzPts val="3600"/>
              <a:buFont typeface="Arial" panose="020B0604020202020204" pitchFamily="34" charset="0"/>
              <a:buChar char="•"/>
            </a:pPr>
            <a:r>
              <a:rPr lang="en-US" sz="3600" dirty="0" smtClean="0">
                <a:solidFill>
                  <a:schemeClr val="dk1"/>
                </a:solidFill>
                <a:latin typeface="Georgia" panose="02040502050405020303" pitchFamily="18" charset="0"/>
                <a:ea typeface="Times New Roman"/>
                <a:cs typeface="Times New Roman"/>
                <a:sym typeface="Times New Roman"/>
              </a:rPr>
              <a:t>Low </a:t>
            </a:r>
            <a:r>
              <a:rPr lang="en-US" sz="3600" dirty="0">
                <a:solidFill>
                  <a:schemeClr val="dk1"/>
                </a:solidFill>
                <a:latin typeface="Georgia" panose="02040502050405020303" pitchFamily="18" charset="0"/>
                <a:ea typeface="Times New Roman"/>
                <a:cs typeface="Times New Roman"/>
                <a:sym typeface="Times New Roman"/>
              </a:rPr>
              <a:t>– high tech options</a:t>
            </a:r>
            <a:endParaRPr sz="3600" dirty="0">
              <a:latin typeface="Georgia" panose="02040502050405020303" pitchFamily="18" charset="0"/>
              <a:ea typeface="Times New Roman"/>
              <a:cs typeface="Times New Roman"/>
              <a:sym typeface="Times New Roman"/>
            </a:endParaRPr>
          </a:p>
        </p:txBody>
      </p:sp>
      <p:sp>
        <p:nvSpPr>
          <p:cNvPr id="389" name="Google Shape;389;p63"/>
          <p:cNvSpPr txBox="1">
            <a:spLocks noGrp="1"/>
          </p:cNvSpPr>
          <p:nvPr>
            <p:ph type="ftr" idx="11"/>
          </p:nvPr>
        </p:nvSpPr>
        <p:spPr>
          <a:xfrm>
            <a:off x="461050" y="5818200"/>
            <a:ext cx="3196550" cy="748459"/>
          </a:xfrm>
          <a:prstGeom prst="rect">
            <a:avLst/>
          </a:prstGeom>
          <a:noFill/>
          <a:ln>
            <a:noFill/>
          </a:ln>
        </p:spPr>
        <p:txBody>
          <a:bodyPr spcFirstLastPara="1" wrap="square" lIns="91425" tIns="45700" rIns="91425" bIns="45700" anchor="ctr" anchorCtr="0">
            <a:noAutofit/>
          </a:bodyPr>
          <a:lstStyle/>
          <a:p>
            <a:pPr lvl="0" algn="l"/>
            <a:r>
              <a:rPr lang="en-US" sz="2400" dirty="0">
                <a:latin typeface="Georgia" panose="02040502050405020303" pitchFamily="18" charset="0"/>
              </a:rPr>
              <a:t>(Snyder, et al., 2010)</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Shape 394"/>
        <p:cNvGrpSpPr/>
        <p:nvPr/>
      </p:nvGrpSpPr>
      <p:grpSpPr>
        <a:xfrm>
          <a:off x="0" y="0"/>
          <a:ext cx="0" cy="0"/>
          <a:chOff x="0" y="0"/>
          <a:chExt cx="0" cy="0"/>
        </a:xfrm>
      </p:grpSpPr>
      <p:sp>
        <p:nvSpPr>
          <p:cNvPr id="395" name="Google Shape;395;p64"/>
          <p:cNvSpPr txBox="1">
            <a:spLocks noGrp="1"/>
          </p:cNvSpPr>
          <p:nvPr>
            <p:ph type="title"/>
          </p:nvPr>
        </p:nvSpPr>
        <p:spPr>
          <a:xfrm>
            <a:off x="79664" y="406688"/>
            <a:ext cx="10515600" cy="84022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800" dirty="0">
                <a:latin typeface="Georgia" panose="02040502050405020303" pitchFamily="18" charset="0"/>
                <a:ea typeface="Times New Roman"/>
                <a:cs typeface="Times New Roman"/>
                <a:sym typeface="Times New Roman"/>
              </a:rPr>
              <a:t> </a:t>
            </a:r>
            <a:r>
              <a:rPr lang="en-US" sz="4400" dirty="0">
                <a:latin typeface="Georgia" panose="02040502050405020303" pitchFamily="18" charset="0"/>
                <a:ea typeface="Times New Roman"/>
                <a:cs typeface="Times New Roman"/>
                <a:sym typeface="Times New Roman"/>
              </a:rPr>
              <a:t>Next Step</a:t>
            </a:r>
            <a:endParaRPr sz="4400" dirty="0">
              <a:latin typeface="Georgia" panose="02040502050405020303" pitchFamily="18" charset="0"/>
              <a:ea typeface="Times New Roman"/>
              <a:cs typeface="Times New Roman"/>
              <a:sym typeface="Times New Roman"/>
            </a:endParaRPr>
          </a:p>
        </p:txBody>
      </p:sp>
      <p:pic>
        <p:nvPicPr>
          <p:cNvPr id="396" name="Google Shape;396;p64" descr="&quot;&quot;"/>
          <p:cNvPicPr preferRelativeResize="0"/>
          <p:nvPr/>
        </p:nvPicPr>
        <p:blipFill rotWithShape="1">
          <a:blip r:embed="rId3">
            <a:alphaModFix/>
          </a:blip>
          <a:srcRect t="6784" b="6792"/>
          <a:stretch/>
        </p:blipFill>
        <p:spPr>
          <a:xfrm>
            <a:off x="1172832" y="1485900"/>
            <a:ext cx="8854395" cy="4914900"/>
          </a:xfrm>
          <a:prstGeom prst="rect">
            <a:avLst/>
          </a:prstGeom>
          <a:noFill/>
          <a:ln>
            <a:noFill/>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Shape 401"/>
        <p:cNvGrpSpPr/>
        <p:nvPr/>
      </p:nvGrpSpPr>
      <p:grpSpPr>
        <a:xfrm>
          <a:off x="0" y="0"/>
          <a:ext cx="0" cy="0"/>
          <a:chOff x="0" y="0"/>
          <a:chExt cx="0" cy="0"/>
        </a:xfrm>
      </p:grpSpPr>
      <p:sp>
        <p:nvSpPr>
          <p:cNvPr id="402" name="Google Shape;402;p65"/>
          <p:cNvSpPr txBox="1">
            <a:spLocks noGrp="1"/>
          </p:cNvSpPr>
          <p:nvPr>
            <p:ph type="title"/>
          </p:nvPr>
        </p:nvSpPr>
        <p:spPr>
          <a:xfrm>
            <a:off x="623418" y="188122"/>
            <a:ext cx="113607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sz="4400" dirty="0">
                <a:latin typeface="Georgia" panose="02040502050405020303" pitchFamily="18" charset="0"/>
                <a:ea typeface="Times New Roman"/>
                <a:cs typeface="Times New Roman"/>
                <a:sym typeface="Times New Roman"/>
              </a:rPr>
              <a:t>What is </a:t>
            </a:r>
            <a:r>
              <a:rPr lang="en-US" sz="4400" dirty="0" smtClean="0">
                <a:latin typeface="Georgia" panose="02040502050405020303" pitchFamily="18" charset="0"/>
                <a:ea typeface="Times New Roman"/>
                <a:cs typeface="Times New Roman"/>
                <a:sym typeface="Times New Roman"/>
              </a:rPr>
              <a:t>Planned Instructional </a:t>
            </a:r>
            <a:r>
              <a:rPr lang="en-US" sz="4400" dirty="0">
                <a:latin typeface="Georgia" panose="02040502050405020303" pitchFamily="18" charset="0"/>
                <a:ea typeface="Times New Roman"/>
                <a:cs typeface="Times New Roman"/>
                <a:sym typeface="Times New Roman"/>
              </a:rPr>
              <a:t>S</a:t>
            </a:r>
            <a:r>
              <a:rPr lang="en-US" sz="4400" dirty="0" smtClean="0">
                <a:latin typeface="Georgia" panose="02040502050405020303" pitchFamily="18" charset="0"/>
                <a:ea typeface="Times New Roman"/>
                <a:cs typeface="Times New Roman"/>
                <a:sym typeface="Times New Roman"/>
              </a:rPr>
              <a:t>equence</a:t>
            </a:r>
            <a:r>
              <a:rPr lang="en-US" sz="4400" dirty="0">
                <a:latin typeface="Georgia" panose="02040502050405020303" pitchFamily="18" charset="0"/>
                <a:ea typeface="Times New Roman"/>
                <a:cs typeface="Times New Roman"/>
                <a:sym typeface="Times New Roman"/>
              </a:rPr>
              <a:t>?</a:t>
            </a:r>
            <a:endParaRPr sz="4400" dirty="0">
              <a:latin typeface="Georgia" panose="02040502050405020303" pitchFamily="18" charset="0"/>
              <a:ea typeface="Times New Roman"/>
              <a:cs typeface="Times New Roman"/>
              <a:sym typeface="Times New Roman"/>
            </a:endParaRPr>
          </a:p>
        </p:txBody>
      </p:sp>
      <p:sp>
        <p:nvSpPr>
          <p:cNvPr id="403" name="Google Shape;403;p65"/>
          <p:cNvSpPr txBox="1">
            <a:spLocks noGrp="1"/>
          </p:cNvSpPr>
          <p:nvPr>
            <p:ph type="body" idx="1"/>
          </p:nvPr>
        </p:nvSpPr>
        <p:spPr>
          <a:xfrm>
            <a:off x="384427" y="2035397"/>
            <a:ext cx="11360700" cy="4555200"/>
          </a:xfrm>
          <a:prstGeom prst="rect">
            <a:avLst/>
          </a:prstGeom>
        </p:spPr>
        <p:txBody>
          <a:bodyPr spcFirstLastPara="1" wrap="square" lIns="121900" tIns="121900" rIns="121900" bIns="121900" anchor="t" anchorCtr="0">
            <a:noAutofit/>
          </a:bodyPr>
          <a:lstStyle/>
          <a:p>
            <a:pPr lvl="0" indent="-228600" algn="l" rtl="0">
              <a:lnSpc>
                <a:spcPct val="100000"/>
              </a:lnSpc>
              <a:spcBef>
                <a:spcPts val="0"/>
              </a:spcBef>
              <a:spcAft>
                <a:spcPts val="0"/>
              </a:spcAft>
              <a:buClr>
                <a:srgbClr val="000000"/>
              </a:buClr>
              <a:buSzPts val="3600"/>
              <a:buFont typeface="Arial" panose="020B0604020202020204" pitchFamily="34" charset="0"/>
              <a:buChar char="•"/>
            </a:pPr>
            <a:r>
              <a:rPr lang="en-US" sz="3600" dirty="0">
                <a:solidFill>
                  <a:srgbClr val="000000"/>
                </a:solidFill>
                <a:latin typeface="Georgia" panose="02040502050405020303" pitchFamily="18" charset="0"/>
                <a:ea typeface="Times New Roman"/>
                <a:cs typeface="Times New Roman"/>
                <a:sym typeface="Times New Roman"/>
              </a:rPr>
              <a:t>Short teaching interactions used to teach a child a </a:t>
            </a:r>
            <a:r>
              <a:rPr lang="en-US" sz="3600" dirty="0" smtClean="0">
                <a:solidFill>
                  <a:srgbClr val="000000"/>
                </a:solidFill>
                <a:latin typeface="Georgia" panose="02040502050405020303" pitchFamily="18" charset="0"/>
                <a:ea typeface="Times New Roman"/>
                <a:cs typeface="Times New Roman"/>
                <a:sym typeface="Times New Roman"/>
              </a:rPr>
              <a:t>skill</a:t>
            </a:r>
          </a:p>
          <a:p>
            <a:pPr lvl="0" indent="-228600" algn="l" rtl="0">
              <a:lnSpc>
                <a:spcPct val="100000"/>
              </a:lnSpc>
              <a:spcBef>
                <a:spcPts val="0"/>
              </a:spcBef>
              <a:spcAft>
                <a:spcPts val="0"/>
              </a:spcAft>
              <a:buClr>
                <a:srgbClr val="000000"/>
              </a:buClr>
              <a:buSzPts val="3600"/>
              <a:buFont typeface="Arial" panose="020B0604020202020204" pitchFamily="34" charset="0"/>
              <a:buChar char="•"/>
            </a:pPr>
            <a:endParaRPr sz="1800" dirty="0">
              <a:solidFill>
                <a:srgbClr val="000000"/>
              </a:solidFill>
              <a:latin typeface="Georgia" panose="02040502050405020303" pitchFamily="18" charset="0"/>
              <a:ea typeface="Times New Roman"/>
              <a:cs typeface="Times New Roman"/>
              <a:sym typeface="Times New Roman"/>
            </a:endParaRPr>
          </a:p>
          <a:p>
            <a:pPr lvl="0" indent="-228600" algn="l" rtl="0">
              <a:lnSpc>
                <a:spcPct val="100000"/>
              </a:lnSpc>
              <a:spcBef>
                <a:spcPts val="0"/>
              </a:spcBef>
              <a:spcAft>
                <a:spcPts val="0"/>
              </a:spcAft>
              <a:buClr>
                <a:srgbClr val="000000"/>
              </a:buClr>
              <a:buSzPts val="3600"/>
              <a:buFont typeface="Arial" panose="020B0604020202020204" pitchFamily="34" charset="0"/>
              <a:buChar char="•"/>
            </a:pPr>
            <a:r>
              <a:rPr lang="en-US" sz="3600" dirty="0">
                <a:solidFill>
                  <a:srgbClr val="000000"/>
                </a:solidFill>
                <a:latin typeface="Georgia" panose="02040502050405020303" pitchFamily="18" charset="0"/>
                <a:ea typeface="Times New Roman"/>
                <a:cs typeface="Times New Roman"/>
                <a:sym typeface="Times New Roman"/>
              </a:rPr>
              <a:t>Can be used to teach any </a:t>
            </a:r>
            <a:r>
              <a:rPr lang="en-US" sz="3600" dirty="0" smtClean="0">
                <a:solidFill>
                  <a:srgbClr val="000000"/>
                </a:solidFill>
                <a:latin typeface="Georgia" panose="02040502050405020303" pitchFamily="18" charset="0"/>
                <a:ea typeface="Times New Roman"/>
                <a:cs typeface="Times New Roman"/>
                <a:sym typeface="Times New Roman"/>
              </a:rPr>
              <a:t>skill</a:t>
            </a:r>
          </a:p>
          <a:p>
            <a:pPr lvl="0" indent="-228600" algn="l" rtl="0">
              <a:lnSpc>
                <a:spcPct val="100000"/>
              </a:lnSpc>
              <a:spcBef>
                <a:spcPts val="0"/>
              </a:spcBef>
              <a:spcAft>
                <a:spcPts val="0"/>
              </a:spcAft>
              <a:buClr>
                <a:srgbClr val="000000"/>
              </a:buClr>
              <a:buSzPts val="3600"/>
              <a:buFont typeface="Arial" panose="020B0604020202020204" pitchFamily="34" charset="0"/>
              <a:buChar char="•"/>
            </a:pPr>
            <a:endParaRPr sz="1800" dirty="0">
              <a:solidFill>
                <a:srgbClr val="000000"/>
              </a:solidFill>
              <a:latin typeface="Georgia" panose="02040502050405020303" pitchFamily="18" charset="0"/>
              <a:ea typeface="Times New Roman"/>
              <a:cs typeface="Times New Roman"/>
              <a:sym typeface="Times New Roman"/>
            </a:endParaRPr>
          </a:p>
          <a:p>
            <a:pPr lvl="0" indent="-228600" algn="l" rtl="0">
              <a:lnSpc>
                <a:spcPct val="100000"/>
              </a:lnSpc>
              <a:spcBef>
                <a:spcPts val="0"/>
              </a:spcBef>
              <a:spcAft>
                <a:spcPts val="0"/>
              </a:spcAft>
              <a:buClr>
                <a:srgbClr val="000000"/>
              </a:buClr>
              <a:buSzPts val="3600"/>
              <a:buFont typeface="Arial" panose="020B0604020202020204" pitchFamily="34" charset="0"/>
              <a:buChar char="•"/>
            </a:pPr>
            <a:r>
              <a:rPr lang="en-US" sz="3600" dirty="0">
                <a:solidFill>
                  <a:srgbClr val="000000"/>
                </a:solidFill>
                <a:latin typeface="Georgia" panose="02040502050405020303" pitchFamily="18" charset="0"/>
                <a:ea typeface="Times New Roman"/>
                <a:cs typeface="Times New Roman"/>
                <a:sym typeface="Times New Roman"/>
              </a:rPr>
              <a:t>Fits into ongoing classroom activities, routines, and transitions</a:t>
            </a:r>
            <a:endParaRPr sz="3600" dirty="0">
              <a:solidFill>
                <a:srgbClr val="000000"/>
              </a:solidFill>
              <a:latin typeface="Georgia" panose="02040502050405020303" pitchFamily="18" charset="0"/>
              <a:ea typeface="Times New Roman"/>
              <a:cs typeface="Times New Roman"/>
              <a:sym typeface="Times New Roman"/>
            </a:endParaRPr>
          </a:p>
          <a:p>
            <a:pPr marL="457200" lvl="0" indent="0" algn="l" rtl="0">
              <a:lnSpc>
                <a:spcPct val="100000"/>
              </a:lnSpc>
              <a:spcBef>
                <a:spcPts val="2100"/>
              </a:spcBef>
              <a:spcAft>
                <a:spcPts val="0"/>
              </a:spcAft>
              <a:buNone/>
            </a:pPr>
            <a:endParaRPr sz="3600" dirty="0">
              <a:solidFill>
                <a:srgbClr val="000000"/>
              </a:solidFill>
              <a:latin typeface="Georgia" panose="02040502050405020303" pitchFamily="18" charset="0"/>
              <a:ea typeface="Times New Roman"/>
              <a:cs typeface="Times New Roman"/>
              <a:sym typeface="Times New Roman"/>
            </a:endParaRPr>
          </a:p>
          <a:p>
            <a:pPr marL="0" lvl="0" indent="0" algn="l" rtl="0">
              <a:spcBef>
                <a:spcPts val="0"/>
              </a:spcBef>
              <a:spcAft>
                <a:spcPts val="2100"/>
              </a:spcAft>
              <a:buNone/>
            </a:pPr>
            <a:endParaRPr dirty="0">
              <a:latin typeface="Georgia" panose="02040502050405020303"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Shape 408"/>
        <p:cNvGrpSpPr/>
        <p:nvPr/>
      </p:nvGrpSpPr>
      <p:grpSpPr>
        <a:xfrm>
          <a:off x="0" y="0"/>
          <a:ext cx="0" cy="0"/>
          <a:chOff x="0" y="0"/>
          <a:chExt cx="0" cy="0"/>
        </a:xfrm>
      </p:grpSpPr>
      <p:sp>
        <p:nvSpPr>
          <p:cNvPr id="409" name="Google Shape;409;p66"/>
          <p:cNvSpPr txBox="1">
            <a:spLocks noGrp="1"/>
          </p:cNvSpPr>
          <p:nvPr>
            <p:ph type="title"/>
          </p:nvPr>
        </p:nvSpPr>
        <p:spPr>
          <a:xfrm>
            <a:off x="396550" y="440967"/>
            <a:ext cx="113607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sz="4400" dirty="0">
                <a:latin typeface="Georgia" panose="02040502050405020303" pitchFamily="18" charset="0"/>
                <a:ea typeface="Times New Roman"/>
                <a:cs typeface="Times New Roman"/>
                <a:sym typeface="Times New Roman"/>
              </a:rPr>
              <a:t>4 Step Process</a:t>
            </a:r>
            <a:endParaRPr sz="4400" dirty="0">
              <a:latin typeface="Georgia" panose="02040502050405020303" pitchFamily="18" charset="0"/>
              <a:ea typeface="Times New Roman"/>
              <a:cs typeface="Times New Roman"/>
              <a:sym typeface="Times New Roman"/>
            </a:endParaRPr>
          </a:p>
        </p:txBody>
      </p:sp>
      <p:sp>
        <p:nvSpPr>
          <p:cNvPr id="410" name="Google Shape;410;p66"/>
          <p:cNvSpPr txBox="1">
            <a:spLocks noGrp="1"/>
          </p:cNvSpPr>
          <p:nvPr>
            <p:ph type="body" idx="1"/>
          </p:nvPr>
        </p:nvSpPr>
        <p:spPr>
          <a:xfrm>
            <a:off x="396550" y="2008103"/>
            <a:ext cx="11360700" cy="3454467"/>
          </a:xfrm>
          <a:prstGeom prst="rect">
            <a:avLst/>
          </a:prstGeom>
        </p:spPr>
        <p:txBody>
          <a:bodyPr spcFirstLastPara="1" wrap="square" lIns="121900" tIns="121900" rIns="121900" bIns="121900" anchor="t" anchorCtr="0">
            <a:noAutofit/>
          </a:bodyPr>
          <a:lstStyle/>
          <a:p>
            <a:pPr marL="457200" lvl="0" indent="-228600" algn="l" rtl="0">
              <a:lnSpc>
                <a:spcPct val="100000"/>
              </a:lnSpc>
              <a:spcBef>
                <a:spcPts val="0"/>
              </a:spcBef>
              <a:spcAft>
                <a:spcPts val="0"/>
              </a:spcAft>
              <a:buClr>
                <a:srgbClr val="000000"/>
              </a:buClr>
              <a:buSzPts val="3600"/>
              <a:buFont typeface="Times New Roman"/>
              <a:buAutoNum type="arabicPeriod"/>
            </a:pPr>
            <a:r>
              <a:rPr lang="en-US" sz="3600" dirty="0" smtClean="0">
                <a:solidFill>
                  <a:srgbClr val="000000"/>
                </a:solidFill>
                <a:latin typeface="Georgia" panose="02040502050405020303" pitchFamily="18" charset="0"/>
                <a:ea typeface="Times New Roman"/>
                <a:cs typeface="Times New Roman"/>
                <a:sym typeface="Times New Roman"/>
              </a:rPr>
              <a:t> Cue</a:t>
            </a:r>
          </a:p>
          <a:p>
            <a:pPr marL="457200" lvl="0" indent="-228600" algn="l" rtl="0">
              <a:lnSpc>
                <a:spcPct val="100000"/>
              </a:lnSpc>
              <a:spcBef>
                <a:spcPts val="0"/>
              </a:spcBef>
              <a:spcAft>
                <a:spcPts val="0"/>
              </a:spcAft>
              <a:buClr>
                <a:srgbClr val="000000"/>
              </a:buClr>
              <a:buSzPts val="3600"/>
              <a:buFont typeface="Times New Roman"/>
              <a:buAutoNum type="arabicPeriod"/>
            </a:pPr>
            <a:endParaRPr sz="1800" dirty="0">
              <a:solidFill>
                <a:srgbClr val="000000"/>
              </a:solidFill>
              <a:latin typeface="Georgia" panose="02040502050405020303" pitchFamily="18" charset="0"/>
              <a:ea typeface="Times New Roman"/>
              <a:cs typeface="Times New Roman"/>
              <a:sym typeface="Times New Roman"/>
            </a:endParaRPr>
          </a:p>
          <a:p>
            <a:pPr marL="457200" lvl="0" indent="-228600" algn="l" rtl="0">
              <a:lnSpc>
                <a:spcPct val="100000"/>
              </a:lnSpc>
              <a:spcBef>
                <a:spcPts val="0"/>
              </a:spcBef>
              <a:spcAft>
                <a:spcPts val="0"/>
              </a:spcAft>
              <a:buClr>
                <a:srgbClr val="000000"/>
              </a:buClr>
              <a:buSzPts val="3600"/>
              <a:buFont typeface="Times New Roman"/>
              <a:buAutoNum type="arabicPeriod"/>
            </a:pPr>
            <a:r>
              <a:rPr lang="en-US" sz="3600" dirty="0" smtClean="0">
                <a:solidFill>
                  <a:srgbClr val="000000"/>
                </a:solidFill>
                <a:latin typeface="Georgia" panose="02040502050405020303" pitchFamily="18" charset="0"/>
                <a:ea typeface="Times New Roman"/>
                <a:cs typeface="Times New Roman"/>
                <a:sym typeface="Times New Roman"/>
              </a:rPr>
              <a:t> Provide </a:t>
            </a:r>
            <a:r>
              <a:rPr lang="en-US" sz="3600" dirty="0">
                <a:solidFill>
                  <a:srgbClr val="000000"/>
                </a:solidFill>
                <a:latin typeface="Georgia" panose="02040502050405020303" pitchFamily="18" charset="0"/>
                <a:ea typeface="Times New Roman"/>
                <a:cs typeface="Times New Roman"/>
                <a:sym typeface="Times New Roman"/>
              </a:rPr>
              <a:t>help if </a:t>
            </a:r>
            <a:r>
              <a:rPr lang="en-US" sz="3600" dirty="0" smtClean="0">
                <a:solidFill>
                  <a:srgbClr val="000000"/>
                </a:solidFill>
                <a:latin typeface="Georgia" panose="02040502050405020303" pitchFamily="18" charset="0"/>
                <a:ea typeface="Times New Roman"/>
                <a:cs typeface="Times New Roman"/>
                <a:sym typeface="Times New Roman"/>
              </a:rPr>
              <a:t>needed</a:t>
            </a:r>
          </a:p>
          <a:p>
            <a:pPr marL="457200" lvl="0" indent="-228600" algn="l" rtl="0">
              <a:lnSpc>
                <a:spcPct val="100000"/>
              </a:lnSpc>
              <a:spcBef>
                <a:spcPts val="0"/>
              </a:spcBef>
              <a:spcAft>
                <a:spcPts val="0"/>
              </a:spcAft>
              <a:buClr>
                <a:srgbClr val="000000"/>
              </a:buClr>
              <a:buSzPts val="3600"/>
              <a:buFont typeface="Times New Roman"/>
              <a:buAutoNum type="arabicPeriod"/>
            </a:pPr>
            <a:endParaRPr sz="1800" dirty="0">
              <a:solidFill>
                <a:srgbClr val="000000"/>
              </a:solidFill>
              <a:latin typeface="Georgia" panose="02040502050405020303" pitchFamily="18" charset="0"/>
              <a:ea typeface="Times New Roman"/>
              <a:cs typeface="Times New Roman"/>
              <a:sym typeface="Times New Roman"/>
            </a:endParaRPr>
          </a:p>
          <a:p>
            <a:pPr marL="457200" lvl="0" indent="-228600" algn="l" rtl="0">
              <a:lnSpc>
                <a:spcPct val="100000"/>
              </a:lnSpc>
              <a:spcBef>
                <a:spcPts val="0"/>
              </a:spcBef>
              <a:spcAft>
                <a:spcPts val="0"/>
              </a:spcAft>
              <a:buClr>
                <a:srgbClr val="000000"/>
              </a:buClr>
              <a:buSzPts val="3600"/>
              <a:buFont typeface="Times New Roman"/>
              <a:buAutoNum type="arabicPeriod"/>
            </a:pPr>
            <a:r>
              <a:rPr lang="en-US" sz="3600" dirty="0" smtClean="0">
                <a:solidFill>
                  <a:srgbClr val="000000"/>
                </a:solidFill>
                <a:latin typeface="Georgia" panose="02040502050405020303" pitchFamily="18" charset="0"/>
                <a:ea typeface="Times New Roman"/>
                <a:cs typeface="Times New Roman"/>
                <a:sym typeface="Times New Roman"/>
              </a:rPr>
              <a:t> Child response</a:t>
            </a:r>
          </a:p>
          <a:p>
            <a:pPr marL="457200" lvl="0" indent="-228600" algn="l" rtl="0">
              <a:lnSpc>
                <a:spcPct val="100000"/>
              </a:lnSpc>
              <a:spcBef>
                <a:spcPts val="0"/>
              </a:spcBef>
              <a:spcAft>
                <a:spcPts val="0"/>
              </a:spcAft>
              <a:buClr>
                <a:srgbClr val="000000"/>
              </a:buClr>
              <a:buSzPts val="3600"/>
              <a:buFont typeface="Times New Roman"/>
              <a:buAutoNum type="arabicPeriod"/>
            </a:pPr>
            <a:endParaRPr sz="1800" dirty="0">
              <a:solidFill>
                <a:srgbClr val="000000"/>
              </a:solidFill>
              <a:latin typeface="Georgia" panose="02040502050405020303" pitchFamily="18" charset="0"/>
              <a:ea typeface="Times New Roman"/>
              <a:cs typeface="Times New Roman"/>
              <a:sym typeface="Times New Roman"/>
            </a:endParaRPr>
          </a:p>
          <a:p>
            <a:pPr marL="457200" lvl="0" indent="-228600" algn="l" rtl="0">
              <a:lnSpc>
                <a:spcPct val="100000"/>
              </a:lnSpc>
              <a:spcBef>
                <a:spcPts val="0"/>
              </a:spcBef>
              <a:spcAft>
                <a:spcPts val="0"/>
              </a:spcAft>
              <a:buClr>
                <a:srgbClr val="000000"/>
              </a:buClr>
              <a:buSzPts val="3600"/>
              <a:buFont typeface="Times New Roman"/>
              <a:buAutoNum type="arabicPeriod"/>
            </a:pPr>
            <a:r>
              <a:rPr lang="en-US" sz="3600" dirty="0" smtClean="0">
                <a:solidFill>
                  <a:srgbClr val="000000"/>
                </a:solidFill>
                <a:latin typeface="Georgia" panose="02040502050405020303" pitchFamily="18" charset="0"/>
                <a:ea typeface="Times New Roman"/>
                <a:cs typeface="Times New Roman"/>
                <a:sym typeface="Times New Roman"/>
              </a:rPr>
              <a:t> Feedback</a:t>
            </a:r>
            <a:endParaRPr sz="3600" dirty="0">
              <a:solidFill>
                <a:srgbClr val="000000"/>
              </a:solidFill>
              <a:latin typeface="Georgia" panose="02040502050405020303" pitchFamily="18" charset="0"/>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Shape 415"/>
        <p:cNvGrpSpPr/>
        <p:nvPr/>
      </p:nvGrpSpPr>
      <p:grpSpPr>
        <a:xfrm>
          <a:off x="0" y="0"/>
          <a:ext cx="0" cy="0"/>
          <a:chOff x="0" y="0"/>
          <a:chExt cx="0" cy="0"/>
        </a:xfrm>
      </p:grpSpPr>
      <p:sp>
        <p:nvSpPr>
          <p:cNvPr id="416" name="Google Shape;416;p67"/>
          <p:cNvSpPr txBox="1">
            <a:spLocks noGrp="1"/>
          </p:cNvSpPr>
          <p:nvPr>
            <p:ph type="title"/>
          </p:nvPr>
        </p:nvSpPr>
        <p:spPr>
          <a:xfrm>
            <a:off x="283050" y="118421"/>
            <a:ext cx="11625900" cy="1434187"/>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sz="4400" dirty="0" smtClean="0">
                <a:latin typeface="Georgia" panose="02040502050405020303" pitchFamily="18" charset="0"/>
                <a:ea typeface="Times New Roman"/>
                <a:cs typeface="Times New Roman"/>
                <a:sym typeface="Times New Roman"/>
              </a:rPr>
              <a:t>Learning Objective: Mia </a:t>
            </a:r>
            <a:r>
              <a:rPr lang="en-US" sz="4400" dirty="0">
                <a:latin typeface="Georgia" panose="02040502050405020303" pitchFamily="18" charset="0"/>
                <a:ea typeface="Times New Roman"/>
                <a:cs typeface="Times New Roman"/>
                <a:sym typeface="Times New Roman"/>
              </a:rPr>
              <a:t>will use </a:t>
            </a:r>
            <a:r>
              <a:rPr lang="en-US" sz="4400" dirty="0" smtClean="0">
                <a:latin typeface="Georgia" panose="02040502050405020303" pitchFamily="18" charset="0"/>
                <a:ea typeface="Times New Roman"/>
                <a:cs typeface="Times New Roman"/>
                <a:sym typeface="Times New Roman"/>
              </a:rPr>
              <a:t>1-2 </a:t>
            </a:r>
            <a:r>
              <a:rPr lang="en-US" sz="4400" dirty="0">
                <a:latin typeface="Georgia" panose="02040502050405020303" pitchFamily="18" charset="0"/>
                <a:ea typeface="Times New Roman"/>
                <a:cs typeface="Times New Roman"/>
                <a:sym typeface="Times New Roman"/>
              </a:rPr>
              <a:t>words to express her needs and wants.</a:t>
            </a:r>
            <a:r>
              <a:rPr lang="en-US" sz="4400" dirty="0">
                <a:latin typeface="Georgia" panose="02040502050405020303" pitchFamily="18" charset="0"/>
              </a:rPr>
              <a:t> </a:t>
            </a:r>
            <a:endParaRPr sz="4400" dirty="0">
              <a:latin typeface="Georgia" panose="02040502050405020303" pitchFamily="18" charset="0"/>
            </a:endParaRPr>
          </a:p>
        </p:txBody>
      </p:sp>
      <p:sp>
        <p:nvSpPr>
          <p:cNvPr id="417" name="Google Shape;417;p67"/>
          <p:cNvSpPr txBox="1">
            <a:spLocks noGrp="1"/>
          </p:cNvSpPr>
          <p:nvPr>
            <p:ph type="body" idx="1"/>
          </p:nvPr>
        </p:nvSpPr>
        <p:spPr>
          <a:xfrm>
            <a:off x="515975" y="1664199"/>
            <a:ext cx="3237900" cy="1985700"/>
          </a:xfrm>
          <a:prstGeom prst="rect">
            <a:avLst/>
          </a:prstGeom>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lvl="0" indent="0" algn="ctr" rtl="0">
              <a:spcBef>
                <a:spcPts val="1000"/>
              </a:spcBef>
              <a:spcAft>
                <a:spcPts val="0"/>
              </a:spcAft>
              <a:buNone/>
            </a:pPr>
            <a:r>
              <a:rPr lang="en-US" sz="3200" b="1" dirty="0">
                <a:solidFill>
                  <a:srgbClr val="000000"/>
                </a:solidFill>
                <a:latin typeface="Georgia" panose="02040502050405020303" pitchFamily="18" charset="0"/>
                <a:ea typeface="Times New Roman"/>
                <a:cs typeface="Times New Roman"/>
                <a:sym typeface="Times New Roman"/>
              </a:rPr>
              <a:t>Cue</a:t>
            </a:r>
            <a:endParaRPr sz="3200" b="1" dirty="0">
              <a:solidFill>
                <a:srgbClr val="000000"/>
              </a:solidFill>
              <a:latin typeface="Georgia" panose="02040502050405020303" pitchFamily="18" charset="0"/>
              <a:ea typeface="Times New Roman"/>
              <a:cs typeface="Times New Roman"/>
              <a:sym typeface="Times New Roman"/>
            </a:endParaRPr>
          </a:p>
          <a:p>
            <a:pPr marL="0" lvl="0" indent="0" algn="ctr" rtl="0">
              <a:lnSpc>
                <a:spcPct val="100000"/>
              </a:lnSpc>
              <a:spcBef>
                <a:spcPts val="1000"/>
              </a:spcBef>
              <a:spcAft>
                <a:spcPts val="0"/>
              </a:spcAft>
              <a:buNone/>
            </a:pPr>
            <a:r>
              <a:rPr lang="en-US" sz="3000" dirty="0">
                <a:solidFill>
                  <a:srgbClr val="000000"/>
                </a:solidFill>
                <a:latin typeface="Georgia" panose="02040502050405020303" pitchFamily="18" charset="0"/>
                <a:ea typeface="Times New Roman"/>
                <a:cs typeface="Times New Roman"/>
                <a:sym typeface="Times New Roman"/>
              </a:rPr>
              <a:t>What will the teacher say or do? </a:t>
            </a:r>
            <a:endParaRPr sz="3000" dirty="0">
              <a:solidFill>
                <a:srgbClr val="000000"/>
              </a:solidFill>
              <a:latin typeface="Georgia" panose="02040502050405020303" pitchFamily="18" charset="0"/>
              <a:ea typeface="Times New Roman"/>
              <a:cs typeface="Times New Roman"/>
              <a:sym typeface="Times New Roman"/>
            </a:endParaRPr>
          </a:p>
        </p:txBody>
      </p:sp>
      <p:sp>
        <p:nvSpPr>
          <p:cNvPr id="420" name="Google Shape;420;p67"/>
          <p:cNvSpPr txBox="1"/>
          <p:nvPr/>
        </p:nvSpPr>
        <p:spPr>
          <a:xfrm>
            <a:off x="515975" y="4101675"/>
            <a:ext cx="3237900" cy="1614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000" dirty="0">
                <a:latin typeface="Georgia" panose="02040502050405020303" pitchFamily="18" charset="0"/>
                <a:ea typeface="Times New Roman"/>
                <a:cs typeface="Times New Roman"/>
                <a:sym typeface="Times New Roman"/>
              </a:rPr>
              <a:t>Provide a container with lid still on.</a:t>
            </a:r>
            <a:endParaRPr sz="3000" dirty="0">
              <a:latin typeface="Georgia" panose="02040502050405020303" pitchFamily="18" charset="0"/>
              <a:ea typeface="Times New Roman"/>
              <a:cs typeface="Times New Roman"/>
              <a:sym typeface="Times New Roman"/>
            </a:endParaRPr>
          </a:p>
        </p:txBody>
      </p:sp>
      <p:sp>
        <p:nvSpPr>
          <p:cNvPr id="418" name="Google Shape;418;p67"/>
          <p:cNvSpPr txBox="1">
            <a:spLocks noGrp="1"/>
          </p:cNvSpPr>
          <p:nvPr>
            <p:ph type="body" idx="2"/>
          </p:nvPr>
        </p:nvSpPr>
        <p:spPr>
          <a:xfrm>
            <a:off x="4218709" y="1664199"/>
            <a:ext cx="3636817" cy="1985700"/>
          </a:xfrm>
          <a:prstGeom prst="rect">
            <a:avLst/>
          </a:prstGeom>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lvl="0" indent="0" algn="ctr" rtl="0">
              <a:spcBef>
                <a:spcPts val="1000"/>
              </a:spcBef>
              <a:spcAft>
                <a:spcPts val="0"/>
              </a:spcAft>
              <a:buNone/>
            </a:pPr>
            <a:r>
              <a:rPr lang="en-US" sz="3200" b="1" dirty="0">
                <a:solidFill>
                  <a:srgbClr val="000000"/>
                </a:solidFill>
                <a:latin typeface="Georgia" panose="02040502050405020303" pitchFamily="18" charset="0"/>
                <a:ea typeface="Times New Roman"/>
                <a:cs typeface="Times New Roman"/>
                <a:sym typeface="Times New Roman"/>
              </a:rPr>
              <a:t>Child Response</a:t>
            </a:r>
            <a:endParaRPr sz="3200" b="1" dirty="0">
              <a:solidFill>
                <a:srgbClr val="000000"/>
              </a:solidFill>
              <a:latin typeface="Georgia" panose="02040502050405020303" pitchFamily="18" charset="0"/>
              <a:ea typeface="Times New Roman"/>
              <a:cs typeface="Times New Roman"/>
              <a:sym typeface="Times New Roman"/>
            </a:endParaRPr>
          </a:p>
          <a:p>
            <a:pPr marL="0" lvl="0" indent="0" algn="ctr" rtl="0">
              <a:spcBef>
                <a:spcPts val="1000"/>
              </a:spcBef>
              <a:spcAft>
                <a:spcPts val="0"/>
              </a:spcAft>
              <a:buNone/>
            </a:pPr>
            <a:r>
              <a:rPr lang="en-US" sz="3000" dirty="0">
                <a:solidFill>
                  <a:srgbClr val="000000"/>
                </a:solidFill>
                <a:latin typeface="Georgia" panose="02040502050405020303" pitchFamily="18" charset="0"/>
                <a:ea typeface="Times New Roman"/>
                <a:cs typeface="Times New Roman"/>
                <a:sym typeface="Times New Roman"/>
              </a:rPr>
              <a:t>What will Mia do? </a:t>
            </a:r>
            <a:endParaRPr sz="3000" dirty="0">
              <a:solidFill>
                <a:srgbClr val="000000"/>
              </a:solidFill>
              <a:latin typeface="Georgia" panose="02040502050405020303" pitchFamily="18" charset="0"/>
              <a:ea typeface="Times New Roman"/>
              <a:cs typeface="Times New Roman"/>
              <a:sym typeface="Times New Roman"/>
            </a:endParaRPr>
          </a:p>
        </p:txBody>
      </p:sp>
      <p:sp>
        <p:nvSpPr>
          <p:cNvPr id="421" name="Google Shape;421;p67"/>
          <p:cNvSpPr txBox="1"/>
          <p:nvPr/>
        </p:nvSpPr>
        <p:spPr>
          <a:xfrm>
            <a:off x="4410575" y="4101675"/>
            <a:ext cx="3237900" cy="110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000" dirty="0">
                <a:latin typeface="Georgia" panose="02040502050405020303" pitchFamily="18" charset="0"/>
                <a:ea typeface="Times New Roman"/>
                <a:cs typeface="Times New Roman"/>
                <a:sym typeface="Times New Roman"/>
              </a:rPr>
              <a:t>Mia will say “</a:t>
            </a:r>
            <a:r>
              <a:rPr lang="en-US" sz="3000" dirty="0" smtClean="0">
                <a:latin typeface="Georgia" panose="02040502050405020303" pitchFamily="18" charset="0"/>
                <a:ea typeface="Times New Roman"/>
                <a:cs typeface="Times New Roman"/>
                <a:sym typeface="Times New Roman"/>
              </a:rPr>
              <a:t>Help.” </a:t>
            </a:r>
            <a:endParaRPr sz="3000" dirty="0">
              <a:latin typeface="Georgia" panose="02040502050405020303" pitchFamily="18" charset="0"/>
              <a:ea typeface="Times New Roman"/>
              <a:cs typeface="Times New Roman"/>
              <a:sym typeface="Times New Roman"/>
            </a:endParaRPr>
          </a:p>
        </p:txBody>
      </p:sp>
      <p:sp>
        <p:nvSpPr>
          <p:cNvPr id="419" name="Google Shape;419;p67"/>
          <p:cNvSpPr txBox="1"/>
          <p:nvPr/>
        </p:nvSpPr>
        <p:spPr>
          <a:xfrm>
            <a:off x="8305175" y="1655747"/>
            <a:ext cx="2977800" cy="1985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3200" b="1" dirty="0">
                <a:latin typeface="Georgia" panose="02040502050405020303" pitchFamily="18" charset="0"/>
                <a:ea typeface="Times New Roman"/>
                <a:cs typeface="Times New Roman"/>
                <a:sym typeface="Times New Roman"/>
              </a:rPr>
              <a:t>Feedback</a:t>
            </a:r>
            <a:r>
              <a:rPr lang="en-US" sz="3000" dirty="0">
                <a:latin typeface="Georgia" panose="02040502050405020303" pitchFamily="18" charset="0"/>
                <a:ea typeface="Times New Roman"/>
                <a:cs typeface="Times New Roman"/>
                <a:sym typeface="Times New Roman"/>
              </a:rPr>
              <a:t> </a:t>
            </a:r>
            <a:endParaRPr sz="3000" dirty="0">
              <a:latin typeface="Georgia" panose="02040502050405020303" pitchFamily="18" charset="0"/>
              <a:ea typeface="Times New Roman"/>
              <a:cs typeface="Times New Roman"/>
              <a:sym typeface="Times New Roman"/>
            </a:endParaRPr>
          </a:p>
          <a:p>
            <a:pPr marL="0" lvl="0" indent="0" algn="ctr" rtl="0">
              <a:spcBef>
                <a:spcPts val="0"/>
              </a:spcBef>
              <a:spcAft>
                <a:spcPts val="0"/>
              </a:spcAft>
              <a:buNone/>
            </a:pPr>
            <a:r>
              <a:rPr lang="en-US" sz="3000" dirty="0">
                <a:latin typeface="Georgia" panose="02040502050405020303" pitchFamily="18" charset="0"/>
                <a:ea typeface="Times New Roman"/>
                <a:cs typeface="Times New Roman"/>
                <a:sym typeface="Times New Roman"/>
              </a:rPr>
              <a:t>How will the teacher respond? </a:t>
            </a:r>
            <a:endParaRPr sz="3000" dirty="0">
              <a:latin typeface="Georgia" panose="02040502050405020303" pitchFamily="18" charset="0"/>
              <a:ea typeface="Times New Roman"/>
              <a:cs typeface="Times New Roman"/>
              <a:sym typeface="Times New Roman"/>
            </a:endParaRPr>
          </a:p>
        </p:txBody>
      </p:sp>
      <p:sp>
        <p:nvSpPr>
          <p:cNvPr id="422" name="Google Shape;422;p67"/>
          <p:cNvSpPr txBox="1"/>
          <p:nvPr/>
        </p:nvSpPr>
        <p:spPr>
          <a:xfrm>
            <a:off x="8305175" y="3847724"/>
            <a:ext cx="2977800" cy="280072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dirty="0">
                <a:latin typeface="Georgia" panose="02040502050405020303" pitchFamily="18" charset="0"/>
                <a:ea typeface="Times New Roman"/>
                <a:cs typeface="Times New Roman"/>
                <a:sym typeface="Times New Roman"/>
              </a:rPr>
              <a:t>Provide Mia with help to open the container and praise her for asking.</a:t>
            </a:r>
            <a:endParaRPr sz="3000" dirty="0">
              <a:latin typeface="Georgia" panose="02040502050405020303" pitchFamily="18" charset="0"/>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982" y="2298723"/>
            <a:ext cx="11360700" cy="1099104"/>
          </a:xfrm>
        </p:spPr>
        <p:txBody>
          <a:bodyPr/>
          <a:lstStyle/>
          <a:p>
            <a:pPr lvl="0" algn="ctr"/>
            <a:r>
              <a:rPr lang="en-US" sz="6000" b="1" dirty="0" smtClean="0">
                <a:latin typeface="Times New Roman"/>
                <a:ea typeface="Times New Roman"/>
                <a:cs typeface="Times New Roman"/>
                <a:sym typeface="Times New Roman"/>
              </a:rPr>
              <a:t>How </a:t>
            </a:r>
            <a:r>
              <a:rPr lang="en-US" sz="6000" b="1" dirty="0">
                <a:latin typeface="Times New Roman"/>
                <a:ea typeface="Times New Roman"/>
                <a:cs typeface="Times New Roman"/>
                <a:sym typeface="Times New Roman"/>
              </a:rPr>
              <a:t>To Evaluate </a:t>
            </a:r>
            <a:r>
              <a:rPr lang="en-US" sz="6000" dirty="0">
                <a:latin typeface="Times New Roman"/>
                <a:ea typeface="Times New Roman"/>
                <a:cs typeface="Times New Roman"/>
                <a:sym typeface="Times New Roman"/>
              </a:rPr>
              <a:t/>
            </a:r>
            <a:br>
              <a:rPr lang="en-US" sz="6000" dirty="0">
                <a:latin typeface="Times New Roman"/>
                <a:ea typeface="Times New Roman"/>
                <a:cs typeface="Times New Roman"/>
                <a:sym typeface="Times New Roman"/>
              </a:rPr>
            </a:br>
            <a:r>
              <a:rPr lang="en-US" sz="6000" b="1" dirty="0">
                <a:latin typeface="Trebuchet MS"/>
                <a:ea typeface="Trebuchet MS"/>
                <a:cs typeface="Trebuchet MS"/>
                <a:sym typeface="Trebuchet MS"/>
              </a:rPr>
              <a:t> </a:t>
            </a:r>
            <a:br>
              <a:rPr lang="en-US" sz="6000" b="1" dirty="0">
                <a:latin typeface="Trebuchet MS"/>
                <a:ea typeface="Trebuchet MS"/>
                <a:cs typeface="Trebuchet MS"/>
                <a:sym typeface="Trebuchet MS"/>
              </a:rPr>
            </a:br>
            <a:endParaRPr lang="en-US" sz="6000" dirty="0"/>
          </a:p>
        </p:txBody>
      </p:sp>
      <p:sp>
        <p:nvSpPr>
          <p:cNvPr id="3" name="Text Placeholder 2"/>
          <p:cNvSpPr>
            <a:spLocks noGrp="1"/>
          </p:cNvSpPr>
          <p:nvPr>
            <p:ph type="body" idx="1"/>
          </p:nvPr>
        </p:nvSpPr>
        <p:spPr>
          <a:xfrm>
            <a:off x="282250" y="5596128"/>
            <a:ext cx="11360700" cy="614172"/>
          </a:xfrm>
        </p:spPr>
        <p:txBody>
          <a:bodyPr/>
          <a:lstStyle/>
          <a:p>
            <a:pPr marL="76200" lvl="0" indent="0">
              <a:buNone/>
            </a:pPr>
            <a:r>
              <a:rPr lang="en-US" dirty="0">
                <a:solidFill>
                  <a:schemeClr val="tx1"/>
                </a:solidFill>
                <a:latin typeface="Georgia" panose="02040502050405020303" pitchFamily="18" charset="0"/>
              </a:rPr>
              <a:t>(Snyder, et al., 2010)</a:t>
            </a:r>
          </a:p>
        </p:txBody>
      </p:sp>
    </p:spTree>
    <p:extLst>
      <p:ext uri="{BB962C8B-B14F-4D97-AF65-F5344CB8AC3E}">
        <p14:creationId xmlns:p14="http://schemas.microsoft.com/office/powerpoint/2010/main" val="8886842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Shape 433"/>
        <p:cNvGrpSpPr/>
        <p:nvPr/>
      </p:nvGrpSpPr>
      <p:grpSpPr>
        <a:xfrm>
          <a:off x="0" y="0"/>
          <a:ext cx="0" cy="0"/>
          <a:chOff x="0" y="0"/>
          <a:chExt cx="0" cy="0"/>
        </a:xfrm>
      </p:grpSpPr>
      <p:sp>
        <p:nvSpPr>
          <p:cNvPr id="434" name="Google Shape;434;p69"/>
          <p:cNvSpPr txBox="1">
            <a:spLocks noGrp="1"/>
          </p:cNvSpPr>
          <p:nvPr>
            <p:ph type="title"/>
          </p:nvPr>
        </p:nvSpPr>
        <p:spPr>
          <a:xfrm>
            <a:off x="615225" y="271025"/>
            <a:ext cx="4050293" cy="7810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1"/>
              </a:buClr>
              <a:buSzPts val="3600"/>
              <a:buFont typeface="Trebuchet MS"/>
              <a:buNone/>
            </a:pPr>
            <a:r>
              <a:rPr lang="en-US" sz="4400" dirty="0" smtClean="0">
                <a:latin typeface="Georgia" panose="02040502050405020303" pitchFamily="18" charset="0"/>
              </a:rPr>
              <a:t>Key Questions</a:t>
            </a:r>
            <a:endParaRPr sz="4400" dirty="0">
              <a:latin typeface="Georgia" panose="02040502050405020303" pitchFamily="18" charset="0"/>
              <a:ea typeface="Aharoni"/>
              <a:cs typeface="Aharoni"/>
              <a:sym typeface="Aharoni"/>
            </a:endParaRPr>
          </a:p>
        </p:txBody>
      </p:sp>
      <p:sp>
        <p:nvSpPr>
          <p:cNvPr id="435" name="Google Shape;435;p69"/>
          <p:cNvSpPr txBox="1">
            <a:spLocks noGrp="1"/>
          </p:cNvSpPr>
          <p:nvPr>
            <p:ph type="ftr" idx="11"/>
          </p:nvPr>
        </p:nvSpPr>
        <p:spPr>
          <a:xfrm>
            <a:off x="677863" y="6237969"/>
            <a:ext cx="10321592" cy="364461"/>
          </a:xfrm>
          <a:prstGeom prst="rect">
            <a:avLst/>
          </a:prstGeom>
          <a:noFill/>
          <a:ln>
            <a:noFill/>
          </a:ln>
        </p:spPr>
        <p:txBody>
          <a:bodyPr spcFirstLastPara="1" wrap="square" lIns="91425" tIns="45700" rIns="91425" bIns="45700" anchor="ctr" anchorCtr="0">
            <a:noAutofit/>
          </a:bodyPr>
          <a:lstStyle/>
          <a:p>
            <a:pPr lvl="0" algn="l"/>
            <a:r>
              <a:rPr lang="en-US" sz="2400" dirty="0">
                <a:latin typeface="Georgia" panose="02040502050405020303" pitchFamily="18" charset="0"/>
              </a:rPr>
              <a:t>(Snyder, et al., 2010)</a:t>
            </a:r>
          </a:p>
        </p:txBody>
      </p:sp>
      <p:pic>
        <p:nvPicPr>
          <p:cNvPr id="12" name="Picture 11" descr="Three Key questions:&#10;Am I doing it? Implementation of embedded learning targets&#10;Is it working? Monitoring child progress (data collection)&#10;Do I need to make changes? Continue or revise the target learning objective and instructional plan."/>
          <p:cNvPicPr>
            <a:picLocks noChangeAspect="1"/>
          </p:cNvPicPr>
          <p:nvPr/>
        </p:nvPicPr>
        <p:blipFill>
          <a:blip r:embed="rId3"/>
          <a:stretch>
            <a:fillRect/>
          </a:stretch>
        </p:blipFill>
        <p:spPr>
          <a:xfrm>
            <a:off x="1878227" y="1265393"/>
            <a:ext cx="8420100" cy="4886325"/>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Shape 447"/>
        <p:cNvGrpSpPr/>
        <p:nvPr/>
      </p:nvGrpSpPr>
      <p:grpSpPr>
        <a:xfrm>
          <a:off x="0" y="0"/>
          <a:ext cx="0" cy="0"/>
          <a:chOff x="0" y="0"/>
          <a:chExt cx="0" cy="0"/>
        </a:xfrm>
      </p:grpSpPr>
      <p:sp>
        <p:nvSpPr>
          <p:cNvPr id="448" name="Google Shape;448;p70"/>
          <p:cNvSpPr txBox="1">
            <a:spLocks noGrp="1"/>
          </p:cNvSpPr>
          <p:nvPr>
            <p:ph type="title"/>
          </p:nvPr>
        </p:nvSpPr>
        <p:spPr>
          <a:xfrm>
            <a:off x="677325" y="232600"/>
            <a:ext cx="9894600" cy="876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accent1"/>
              </a:buClr>
              <a:buSzPts val="3600"/>
              <a:buFont typeface="Trebuchet MS"/>
              <a:buNone/>
            </a:pPr>
            <a:r>
              <a:rPr lang="en-US" sz="4400" dirty="0">
                <a:latin typeface="Georgia" panose="02040502050405020303" pitchFamily="18" charset="0"/>
                <a:ea typeface="Times New Roman"/>
                <a:cs typeface="Times New Roman"/>
                <a:sym typeface="Times New Roman"/>
              </a:rPr>
              <a:t>How </a:t>
            </a:r>
            <a:r>
              <a:rPr lang="en-US" sz="4400" dirty="0" smtClean="0">
                <a:latin typeface="Georgia" panose="02040502050405020303" pitchFamily="18" charset="0"/>
                <a:ea typeface="Times New Roman"/>
                <a:cs typeface="Times New Roman"/>
                <a:sym typeface="Times New Roman"/>
              </a:rPr>
              <a:t>Do You Evaluate Progress</a:t>
            </a:r>
            <a:r>
              <a:rPr lang="en-US" sz="4400" dirty="0">
                <a:latin typeface="Georgia" panose="02040502050405020303" pitchFamily="18" charset="0"/>
                <a:ea typeface="Times New Roman"/>
                <a:cs typeface="Times New Roman"/>
                <a:sym typeface="Times New Roman"/>
              </a:rPr>
              <a:t>?</a:t>
            </a:r>
            <a:endParaRPr sz="4400" dirty="0">
              <a:latin typeface="Georgia" panose="02040502050405020303" pitchFamily="18" charset="0"/>
              <a:ea typeface="Times New Roman"/>
              <a:cs typeface="Times New Roman"/>
              <a:sym typeface="Times New Roman"/>
            </a:endParaRPr>
          </a:p>
        </p:txBody>
      </p:sp>
      <p:sp>
        <p:nvSpPr>
          <p:cNvPr id="449" name="Google Shape;449;p70"/>
          <p:cNvSpPr txBox="1">
            <a:spLocks noGrp="1"/>
          </p:cNvSpPr>
          <p:nvPr>
            <p:ph type="body" idx="1"/>
          </p:nvPr>
        </p:nvSpPr>
        <p:spPr>
          <a:xfrm>
            <a:off x="457200" y="1265075"/>
            <a:ext cx="10896600" cy="4595398"/>
          </a:xfrm>
          <a:prstGeom prst="rect">
            <a:avLst/>
          </a:prstGeom>
          <a:noFill/>
          <a:ln>
            <a:noFill/>
          </a:ln>
        </p:spPr>
        <p:txBody>
          <a:bodyPr spcFirstLastPara="1" wrap="square" lIns="91425" tIns="45700" rIns="91425" bIns="45700" anchor="t" anchorCtr="0">
            <a:noAutofit/>
          </a:bodyPr>
          <a:lstStyle/>
          <a:p>
            <a:pPr lvl="0" indent="-228600" algn="l" rtl="0">
              <a:lnSpc>
                <a:spcPct val="100000"/>
              </a:lnSpc>
              <a:spcBef>
                <a:spcPts val="0"/>
              </a:spcBef>
              <a:spcAft>
                <a:spcPts val="0"/>
              </a:spcAft>
              <a:buSzPts val="3200"/>
              <a:buFont typeface="Arial" panose="020B0604020202020204" pitchFamily="34" charset="0"/>
              <a:buChar char="•"/>
            </a:pPr>
            <a:r>
              <a:rPr lang="en-US" sz="3600" dirty="0">
                <a:solidFill>
                  <a:schemeClr val="dk1"/>
                </a:solidFill>
                <a:latin typeface="Georgia" panose="02040502050405020303" pitchFamily="18" charset="0"/>
                <a:ea typeface="Times New Roman"/>
                <a:cs typeface="Times New Roman"/>
                <a:sym typeface="Times New Roman"/>
              </a:rPr>
              <a:t>Anecdotal notes</a:t>
            </a:r>
            <a:endParaRPr sz="3600" dirty="0">
              <a:latin typeface="Georgia" panose="02040502050405020303" pitchFamily="18" charset="0"/>
              <a:ea typeface="Times New Roman"/>
              <a:cs typeface="Times New Roman"/>
              <a:sym typeface="Times New Roman"/>
            </a:endParaRPr>
          </a:p>
          <a:p>
            <a:pPr lvl="0" indent="-228600" algn="l" rtl="0">
              <a:lnSpc>
                <a:spcPct val="100000"/>
              </a:lnSpc>
              <a:spcBef>
                <a:spcPts val="1000"/>
              </a:spcBef>
              <a:spcAft>
                <a:spcPts val="0"/>
              </a:spcAft>
              <a:buSzPts val="3200"/>
              <a:buFont typeface="Arial" panose="020B0604020202020204" pitchFamily="34" charset="0"/>
              <a:buChar char="•"/>
            </a:pPr>
            <a:r>
              <a:rPr lang="en-US" sz="3600" dirty="0">
                <a:solidFill>
                  <a:schemeClr val="dk1"/>
                </a:solidFill>
                <a:latin typeface="Georgia" panose="02040502050405020303" pitchFamily="18" charset="0"/>
                <a:ea typeface="Times New Roman"/>
                <a:cs typeface="Times New Roman"/>
                <a:sym typeface="Times New Roman"/>
              </a:rPr>
              <a:t>Running records</a:t>
            </a:r>
            <a:endParaRPr sz="3600" dirty="0">
              <a:latin typeface="Georgia" panose="02040502050405020303" pitchFamily="18" charset="0"/>
              <a:ea typeface="Times New Roman"/>
              <a:cs typeface="Times New Roman"/>
              <a:sym typeface="Times New Roman"/>
            </a:endParaRPr>
          </a:p>
          <a:p>
            <a:pPr lvl="0" indent="-228600" algn="l" rtl="0">
              <a:lnSpc>
                <a:spcPct val="100000"/>
              </a:lnSpc>
              <a:spcBef>
                <a:spcPts val="1000"/>
              </a:spcBef>
              <a:spcAft>
                <a:spcPts val="0"/>
              </a:spcAft>
              <a:buSzPts val="3200"/>
              <a:buFont typeface="Arial" panose="020B0604020202020204" pitchFamily="34" charset="0"/>
              <a:buChar char="•"/>
            </a:pPr>
            <a:r>
              <a:rPr lang="en-US" sz="3600" dirty="0">
                <a:solidFill>
                  <a:schemeClr val="dk1"/>
                </a:solidFill>
                <a:latin typeface="Georgia" panose="02040502050405020303" pitchFamily="18" charset="0"/>
                <a:ea typeface="Times New Roman"/>
                <a:cs typeface="Times New Roman"/>
                <a:sym typeface="Times New Roman"/>
              </a:rPr>
              <a:t>Teacher reflections</a:t>
            </a:r>
            <a:endParaRPr sz="3600" dirty="0">
              <a:latin typeface="Georgia" panose="02040502050405020303" pitchFamily="18" charset="0"/>
              <a:ea typeface="Times New Roman"/>
              <a:cs typeface="Times New Roman"/>
              <a:sym typeface="Times New Roman"/>
            </a:endParaRPr>
          </a:p>
          <a:p>
            <a:pPr lvl="0" indent="-228600" algn="l" rtl="0">
              <a:lnSpc>
                <a:spcPct val="100000"/>
              </a:lnSpc>
              <a:spcBef>
                <a:spcPts val="1000"/>
              </a:spcBef>
              <a:spcAft>
                <a:spcPts val="0"/>
              </a:spcAft>
              <a:buSzPts val="3200"/>
              <a:buFont typeface="Arial" panose="020B0604020202020204" pitchFamily="34" charset="0"/>
              <a:buChar char="•"/>
            </a:pPr>
            <a:r>
              <a:rPr lang="en-US" sz="3600" dirty="0">
                <a:solidFill>
                  <a:schemeClr val="dk1"/>
                </a:solidFill>
                <a:latin typeface="Georgia" panose="02040502050405020303" pitchFamily="18" charset="0"/>
                <a:ea typeface="Times New Roman"/>
                <a:cs typeface="Times New Roman"/>
                <a:sym typeface="Times New Roman"/>
              </a:rPr>
              <a:t>Checklist or inventories</a:t>
            </a:r>
            <a:endParaRPr sz="3600" dirty="0">
              <a:latin typeface="Georgia" panose="02040502050405020303" pitchFamily="18" charset="0"/>
              <a:ea typeface="Times New Roman"/>
              <a:cs typeface="Times New Roman"/>
              <a:sym typeface="Times New Roman"/>
            </a:endParaRPr>
          </a:p>
          <a:p>
            <a:pPr lvl="0" indent="-228600" algn="l" rtl="0">
              <a:lnSpc>
                <a:spcPct val="100000"/>
              </a:lnSpc>
              <a:spcBef>
                <a:spcPts val="1000"/>
              </a:spcBef>
              <a:spcAft>
                <a:spcPts val="0"/>
              </a:spcAft>
              <a:buSzPts val="3200"/>
              <a:buFont typeface="Arial" panose="020B0604020202020204" pitchFamily="34" charset="0"/>
              <a:buChar char="•"/>
            </a:pPr>
            <a:r>
              <a:rPr lang="en-US" sz="3600" dirty="0" smtClean="0">
                <a:solidFill>
                  <a:schemeClr val="dk1"/>
                </a:solidFill>
                <a:latin typeface="Georgia" panose="02040502050405020303" pitchFamily="18" charset="0"/>
                <a:ea typeface="Times New Roman"/>
                <a:cs typeface="Times New Roman"/>
                <a:sym typeface="Times New Roman"/>
              </a:rPr>
              <a:t>Data </a:t>
            </a:r>
            <a:r>
              <a:rPr lang="en-US" sz="3600" dirty="0">
                <a:solidFill>
                  <a:schemeClr val="dk1"/>
                </a:solidFill>
                <a:latin typeface="Georgia" panose="02040502050405020303" pitchFamily="18" charset="0"/>
                <a:ea typeface="Times New Roman"/>
                <a:cs typeface="Times New Roman"/>
                <a:sym typeface="Times New Roman"/>
              </a:rPr>
              <a:t>(frequency/duration/% time/intensity/% opportunities)</a:t>
            </a:r>
            <a:endParaRPr sz="3600" dirty="0">
              <a:latin typeface="Georgia" panose="02040502050405020303" pitchFamily="18" charset="0"/>
              <a:ea typeface="Times New Roman"/>
              <a:cs typeface="Times New Roman"/>
              <a:sym typeface="Times New Roman"/>
            </a:endParaRPr>
          </a:p>
          <a:p>
            <a:pPr lvl="0" indent="-228600" algn="l" rtl="0">
              <a:lnSpc>
                <a:spcPct val="100000"/>
              </a:lnSpc>
              <a:spcBef>
                <a:spcPts val="1000"/>
              </a:spcBef>
              <a:spcAft>
                <a:spcPts val="0"/>
              </a:spcAft>
              <a:buSzPts val="3200"/>
              <a:buFont typeface="Arial" panose="020B0604020202020204" pitchFamily="34" charset="0"/>
              <a:buChar char="•"/>
            </a:pPr>
            <a:r>
              <a:rPr lang="en-US" sz="3600" dirty="0">
                <a:solidFill>
                  <a:schemeClr val="dk1"/>
                </a:solidFill>
                <a:latin typeface="Georgia" panose="02040502050405020303" pitchFamily="18" charset="0"/>
                <a:ea typeface="Times New Roman"/>
                <a:cs typeface="Times New Roman"/>
                <a:sym typeface="Times New Roman"/>
              </a:rPr>
              <a:t>Other progress monitoring forms </a:t>
            </a:r>
            <a:endParaRPr sz="3600" dirty="0">
              <a:latin typeface="Georgia" panose="02040502050405020303" pitchFamily="18" charset="0"/>
              <a:ea typeface="Times New Roman"/>
              <a:cs typeface="Times New Roman"/>
              <a:sym typeface="Times New Roman"/>
            </a:endParaRPr>
          </a:p>
          <a:p>
            <a:pPr marL="342900" lvl="0" indent="-251459" algn="l" rtl="0">
              <a:spcBef>
                <a:spcPts val="1000"/>
              </a:spcBef>
              <a:spcAft>
                <a:spcPts val="0"/>
              </a:spcAft>
              <a:buSzPts val="1440"/>
              <a:buNone/>
            </a:pPr>
            <a:endParaRPr dirty="0">
              <a:latin typeface="Georgia" panose="02040502050405020303" pitchFamily="18" charset="0"/>
              <a:ea typeface="Times New Roman"/>
              <a:cs typeface="Times New Roman"/>
              <a:sym typeface="Times New Roman"/>
            </a:endParaRPr>
          </a:p>
        </p:txBody>
      </p:sp>
      <p:sp>
        <p:nvSpPr>
          <p:cNvPr id="450" name="Google Shape;450;p70"/>
          <p:cNvSpPr txBox="1">
            <a:spLocks noGrp="1"/>
          </p:cNvSpPr>
          <p:nvPr>
            <p:ph type="ftr" idx="11"/>
          </p:nvPr>
        </p:nvSpPr>
        <p:spPr>
          <a:xfrm>
            <a:off x="677334" y="5860473"/>
            <a:ext cx="3302384" cy="546014"/>
          </a:xfrm>
          <a:prstGeom prst="rect">
            <a:avLst/>
          </a:prstGeom>
          <a:noFill/>
          <a:ln>
            <a:noFill/>
          </a:ln>
        </p:spPr>
        <p:txBody>
          <a:bodyPr spcFirstLastPara="1" wrap="square" lIns="91425" tIns="45700" rIns="91425" bIns="45700" anchor="ctr" anchorCtr="0">
            <a:noAutofit/>
          </a:bodyPr>
          <a:lstStyle/>
          <a:p>
            <a:pPr lvl="0" algn="l"/>
            <a:r>
              <a:rPr lang="en-US" sz="2400" dirty="0">
                <a:latin typeface="Georgia" panose="02040502050405020303" pitchFamily="18" charset="0"/>
              </a:rPr>
              <a:t>(Snyder, et al., 2010)</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172"/>
        <p:cNvGrpSpPr/>
        <p:nvPr/>
      </p:nvGrpSpPr>
      <p:grpSpPr>
        <a:xfrm>
          <a:off x="0" y="0"/>
          <a:ext cx="0" cy="0"/>
          <a:chOff x="0" y="0"/>
          <a:chExt cx="0" cy="0"/>
        </a:xfrm>
      </p:grpSpPr>
      <p:sp>
        <p:nvSpPr>
          <p:cNvPr id="173" name="Google Shape;173;p35"/>
          <p:cNvSpPr txBox="1">
            <a:spLocks noGrp="1"/>
          </p:cNvSpPr>
          <p:nvPr>
            <p:ph type="title"/>
          </p:nvPr>
        </p:nvSpPr>
        <p:spPr>
          <a:xfrm>
            <a:off x="259882" y="221180"/>
            <a:ext cx="11810198" cy="103972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Times New Roman"/>
              <a:buNone/>
            </a:pPr>
            <a:r>
              <a:rPr lang="en-US" sz="4400" dirty="0">
                <a:solidFill>
                  <a:schemeClr val="dk1"/>
                </a:solidFill>
                <a:latin typeface="Georgia" panose="02040502050405020303" pitchFamily="18" charset="0"/>
                <a:ea typeface="Times New Roman"/>
                <a:cs typeface="Times New Roman"/>
                <a:sym typeface="Times New Roman"/>
              </a:rPr>
              <a:t>What does embedded instruction mean </a:t>
            </a:r>
            <a:r>
              <a:rPr lang="en-US" sz="4400" dirty="0" smtClean="0">
                <a:solidFill>
                  <a:schemeClr val="dk1"/>
                </a:solidFill>
                <a:latin typeface="Georgia" panose="02040502050405020303" pitchFamily="18" charset="0"/>
                <a:ea typeface="Times New Roman"/>
                <a:cs typeface="Times New Roman"/>
                <a:sym typeface="Times New Roman"/>
              </a:rPr>
              <a:t>to you</a:t>
            </a:r>
            <a:r>
              <a:rPr lang="en-US" sz="4400" dirty="0">
                <a:solidFill>
                  <a:schemeClr val="dk1"/>
                </a:solidFill>
                <a:latin typeface="Georgia" panose="02040502050405020303" pitchFamily="18" charset="0"/>
                <a:ea typeface="Times New Roman"/>
                <a:cs typeface="Times New Roman"/>
                <a:sym typeface="Times New Roman"/>
              </a:rPr>
              <a:t>?</a:t>
            </a:r>
            <a:endParaRPr sz="4400" dirty="0">
              <a:latin typeface="Georgia" panose="02040502050405020303" pitchFamily="18" charset="0"/>
            </a:endParaRPr>
          </a:p>
        </p:txBody>
      </p:sp>
      <p:pic>
        <p:nvPicPr>
          <p:cNvPr id="174" name="Google Shape;174;p35" descr="&quot;&quot;"/>
          <p:cNvPicPr preferRelativeResize="0"/>
          <p:nvPr/>
        </p:nvPicPr>
        <p:blipFill rotWithShape="1">
          <a:blip r:embed="rId3">
            <a:alphaModFix/>
          </a:blip>
          <a:srcRect/>
          <a:stretch/>
        </p:blipFill>
        <p:spPr>
          <a:xfrm>
            <a:off x="2292567" y="1491916"/>
            <a:ext cx="7708081" cy="4966034"/>
          </a:xfrm>
          <a:prstGeom prst="rect">
            <a:avLst/>
          </a:prstGeom>
          <a:noFill/>
          <a:ln>
            <a:noFill/>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Shape 455"/>
        <p:cNvGrpSpPr/>
        <p:nvPr/>
      </p:nvGrpSpPr>
      <p:grpSpPr>
        <a:xfrm>
          <a:off x="0" y="0"/>
          <a:ext cx="0" cy="0"/>
          <a:chOff x="0" y="0"/>
          <a:chExt cx="0" cy="0"/>
        </a:xfrm>
      </p:grpSpPr>
      <p:sp>
        <p:nvSpPr>
          <p:cNvPr id="456" name="Google Shape;456;p71"/>
          <p:cNvSpPr txBox="1">
            <a:spLocks noGrp="1"/>
          </p:cNvSpPr>
          <p:nvPr>
            <p:ph type="title"/>
          </p:nvPr>
        </p:nvSpPr>
        <p:spPr>
          <a:xfrm>
            <a:off x="838200" y="219652"/>
            <a:ext cx="10515600" cy="736311"/>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latin typeface="Georgia" panose="02040502050405020303" pitchFamily="18" charset="0"/>
                <a:ea typeface="Times New Roman"/>
                <a:cs typeface="Times New Roman"/>
                <a:sym typeface="Times New Roman"/>
              </a:rPr>
              <a:t> </a:t>
            </a:r>
            <a:r>
              <a:rPr lang="en-US" sz="4400" dirty="0">
                <a:latin typeface="Georgia" panose="02040502050405020303" pitchFamily="18" charset="0"/>
                <a:ea typeface="Times New Roman"/>
                <a:cs typeface="Times New Roman"/>
                <a:sym typeface="Times New Roman"/>
              </a:rPr>
              <a:t>Let’s Review </a:t>
            </a:r>
            <a:endParaRPr sz="4400" dirty="0">
              <a:latin typeface="Georgia" panose="02040502050405020303" pitchFamily="18" charset="0"/>
              <a:ea typeface="Times New Roman"/>
              <a:cs typeface="Times New Roman"/>
              <a:sym typeface="Times New Roman"/>
            </a:endParaRPr>
          </a:p>
        </p:txBody>
      </p:sp>
      <p:sp>
        <p:nvSpPr>
          <p:cNvPr id="457" name="Google Shape;457;p71"/>
          <p:cNvSpPr txBox="1">
            <a:spLocks noGrp="1"/>
          </p:cNvSpPr>
          <p:nvPr>
            <p:ph type="body" idx="1"/>
          </p:nvPr>
        </p:nvSpPr>
        <p:spPr>
          <a:xfrm>
            <a:off x="838200" y="1212560"/>
            <a:ext cx="10515600" cy="5385667"/>
          </a:xfrm>
          <a:prstGeom prst="rect">
            <a:avLst/>
          </a:prstGeom>
        </p:spPr>
        <p:txBody>
          <a:bodyPr spcFirstLastPara="1" wrap="square" lIns="91425" tIns="45700" rIns="91425" bIns="45700" anchor="t" anchorCtr="0">
            <a:noAutofit/>
          </a:bodyPr>
          <a:lstStyle/>
          <a:p>
            <a:pPr lvl="0" indent="-228600" algn="l" rtl="0">
              <a:lnSpc>
                <a:spcPct val="100000"/>
              </a:lnSpc>
              <a:spcBef>
                <a:spcPts val="1000"/>
              </a:spcBef>
              <a:spcAft>
                <a:spcPts val="0"/>
              </a:spcAft>
              <a:buClr>
                <a:schemeClr val="dk1"/>
              </a:buClr>
              <a:buSzPts val="3000"/>
              <a:buFont typeface="Arial" panose="020B0604020202020204" pitchFamily="34" charset="0"/>
              <a:buChar char="•"/>
            </a:pPr>
            <a:r>
              <a:rPr lang="en-US" sz="3000" dirty="0">
                <a:solidFill>
                  <a:schemeClr val="dk1"/>
                </a:solidFill>
                <a:latin typeface="Georgia" panose="02040502050405020303" pitchFamily="18" charset="0"/>
                <a:ea typeface="Times New Roman"/>
                <a:cs typeface="Times New Roman"/>
                <a:sym typeface="Times New Roman"/>
              </a:rPr>
              <a:t>Embedded learning opportunities </a:t>
            </a:r>
            <a:r>
              <a:rPr lang="en-US" sz="3000" dirty="0" smtClean="0">
                <a:solidFill>
                  <a:schemeClr val="dk1"/>
                </a:solidFill>
                <a:latin typeface="Georgia" panose="02040502050405020303" pitchFamily="18" charset="0"/>
                <a:ea typeface="Times New Roman"/>
                <a:cs typeface="Times New Roman"/>
                <a:sym typeface="Times New Roman"/>
              </a:rPr>
              <a:t>promote </a:t>
            </a:r>
            <a:r>
              <a:rPr lang="en-US" sz="3000" dirty="0">
                <a:solidFill>
                  <a:schemeClr val="dk1"/>
                </a:solidFill>
                <a:latin typeface="Georgia" panose="02040502050405020303" pitchFamily="18" charset="0"/>
                <a:ea typeface="Times New Roman"/>
                <a:cs typeface="Times New Roman"/>
                <a:sym typeface="Times New Roman"/>
              </a:rPr>
              <a:t>engagement while addressing functional target learning goals and </a:t>
            </a:r>
            <a:r>
              <a:rPr lang="en-US" sz="3000" dirty="0" smtClean="0">
                <a:solidFill>
                  <a:schemeClr val="dk1"/>
                </a:solidFill>
                <a:latin typeface="Georgia" panose="02040502050405020303" pitchFamily="18" charset="0"/>
                <a:ea typeface="Times New Roman"/>
                <a:cs typeface="Times New Roman"/>
                <a:sym typeface="Times New Roman"/>
              </a:rPr>
              <a:t>objectives</a:t>
            </a:r>
          </a:p>
          <a:p>
            <a:pPr lvl="0" indent="-228600" algn="l" rtl="0">
              <a:lnSpc>
                <a:spcPct val="100000"/>
              </a:lnSpc>
              <a:spcBef>
                <a:spcPts val="1000"/>
              </a:spcBef>
              <a:spcAft>
                <a:spcPts val="0"/>
              </a:spcAft>
              <a:buClr>
                <a:schemeClr val="dk1"/>
              </a:buClr>
              <a:buSzPts val="3000"/>
              <a:buFont typeface="Arial" panose="020B0604020202020204" pitchFamily="34" charset="0"/>
              <a:buChar char="•"/>
            </a:pPr>
            <a:endParaRPr lang="en-US" sz="1400" dirty="0" smtClean="0">
              <a:solidFill>
                <a:schemeClr val="dk1"/>
              </a:solidFill>
              <a:latin typeface="Georgia" panose="02040502050405020303" pitchFamily="18" charset="0"/>
              <a:ea typeface="Times New Roman"/>
              <a:cs typeface="Times New Roman"/>
              <a:sym typeface="Times New Roman"/>
            </a:endParaRPr>
          </a:p>
          <a:p>
            <a:pPr lvl="0" indent="-228600" algn="l" rtl="0">
              <a:lnSpc>
                <a:spcPct val="100000"/>
              </a:lnSpc>
              <a:spcBef>
                <a:spcPts val="1000"/>
              </a:spcBef>
              <a:spcAft>
                <a:spcPts val="0"/>
              </a:spcAft>
              <a:buClr>
                <a:schemeClr val="dk1"/>
              </a:buClr>
              <a:buSzPts val="3000"/>
              <a:buFont typeface="Arial" panose="020B0604020202020204" pitchFamily="34" charset="0"/>
              <a:buChar char="•"/>
            </a:pPr>
            <a:r>
              <a:rPr lang="en-US" sz="3000" dirty="0" smtClean="0">
                <a:solidFill>
                  <a:schemeClr val="dk1"/>
                </a:solidFill>
                <a:latin typeface="Georgia" panose="02040502050405020303" pitchFamily="18" charset="0"/>
                <a:ea typeface="Times New Roman"/>
                <a:cs typeface="Times New Roman"/>
                <a:sym typeface="Times New Roman"/>
              </a:rPr>
              <a:t>Use </a:t>
            </a:r>
            <a:r>
              <a:rPr lang="en-US" sz="3000" dirty="0">
                <a:solidFill>
                  <a:schemeClr val="dk1"/>
                </a:solidFill>
                <a:latin typeface="Georgia" panose="02040502050405020303" pitchFamily="18" charset="0"/>
                <a:ea typeface="Times New Roman"/>
                <a:cs typeface="Times New Roman"/>
                <a:sym typeface="Times New Roman"/>
              </a:rPr>
              <a:t>an activity matrix to select routines and plan when the objectives will be addressed throughout the </a:t>
            </a:r>
            <a:r>
              <a:rPr lang="en-US" sz="3000" dirty="0" smtClean="0">
                <a:solidFill>
                  <a:schemeClr val="dk1"/>
                </a:solidFill>
                <a:latin typeface="Georgia" panose="02040502050405020303" pitchFamily="18" charset="0"/>
                <a:ea typeface="Times New Roman"/>
                <a:cs typeface="Times New Roman"/>
                <a:sym typeface="Times New Roman"/>
              </a:rPr>
              <a:t>day</a:t>
            </a:r>
          </a:p>
          <a:p>
            <a:pPr lvl="0" indent="-228600" algn="l" rtl="0">
              <a:lnSpc>
                <a:spcPct val="100000"/>
              </a:lnSpc>
              <a:spcBef>
                <a:spcPts val="1000"/>
              </a:spcBef>
              <a:spcAft>
                <a:spcPts val="0"/>
              </a:spcAft>
              <a:buClr>
                <a:schemeClr val="dk1"/>
              </a:buClr>
              <a:buSzPts val="3000"/>
              <a:buFont typeface="Arial" panose="020B0604020202020204" pitchFamily="34" charset="0"/>
              <a:buChar char="•"/>
            </a:pPr>
            <a:endParaRPr lang="en-US" sz="1400" dirty="0" smtClean="0">
              <a:solidFill>
                <a:schemeClr val="dk1"/>
              </a:solidFill>
              <a:latin typeface="Georgia" panose="02040502050405020303" pitchFamily="18" charset="0"/>
              <a:ea typeface="Times New Roman"/>
              <a:cs typeface="Times New Roman"/>
              <a:sym typeface="Times New Roman"/>
            </a:endParaRPr>
          </a:p>
          <a:p>
            <a:pPr lvl="0" indent="-228600" algn="l" rtl="0">
              <a:lnSpc>
                <a:spcPct val="100000"/>
              </a:lnSpc>
              <a:spcBef>
                <a:spcPts val="1000"/>
              </a:spcBef>
              <a:spcAft>
                <a:spcPts val="0"/>
              </a:spcAft>
              <a:buClr>
                <a:schemeClr val="dk1"/>
              </a:buClr>
              <a:buSzPts val="3000"/>
              <a:buFont typeface="Arial" panose="020B0604020202020204" pitchFamily="34" charset="0"/>
              <a:buChar char="•"/>
            </a:pPr>
            <a:r>
              <a:rPr lang="en-US" sz="3000" dirty="0" smtClean="0">
                <a:solidFill>
                  <a:schemeClr val="dk1"/>
                </a:solidFill>
                <a:latin typeface="Georgia" panose="02040502050405020303" pitchFamily="18" charset="0"/>
                <a:ea typeface="Times New Roman"/>
                <a:cs typeface="Times New Roman"/>
                <a:sym typeface="Times New Roman"/>
              </a:rPr>
              <a:t>Embedded </a:t>
            </a:r>
            <a:r>
              <a:rPr lang="en-US" sz="3000" dirty="0">
                <a:solidFill>
                  <a:schemeClr val="dk1"/>
                </a:solidFill>
                <a:latin typeface="Georgia" panose="02040502050405020303" pitchFamily="18" charset="0"/>
                <a:ea typeface="Times New Roman"/>
                <a:cs typeface="Times New Roman"/>
                <a:sym typeface="Times New Roman"/>
              </a:rPr>
              <a:t>learning opportunities </a:t>
            </a:r>
            <a:r>
              <a:rPr lang="en-US" sz="3000" dirty="0" smtClean="0">
                <a:solidFill>
                  <a:schemeClr val="dk1"/>
                </a:solidFill>
                <a:latin typeface="Georgia" panose="02040502050405020303" pitchFamily="18" charset="0"/>
                <a:ea typeface="Times New Roman"/>
                <a:cs typeface="Times New Roman"/>
                <a:sym typeface="Times New Roman"/>
              </a:rPr>
              <a:t>require </a:t>
            </a:r>
            <a:r>
              <a:rPr lang="en-US" sz="3000" dirty="0">
                <a:solidFill>
                  <a:schemeClr val="dk1"/>
                </a:solidFill>
                <a:latin typeface="Georgia" panose="02040502050405020303" pitchFamily="18" charset="0"/>
                <a:ea typeface="Times New Roman"/>
                <a:cs typeface="Times New Roman"/>
                <a:sym typeface="Times New Roman"/>
              </a:rPr>
              <a:t>a systematic approach to planning </a:t>
            </a:r>
            <a:r>
              <a:rPr lang="en-US" sz="3000" dirty="0" smtClean="0">
                <a:solidFill>
                  <a:schemeClr val="dk1"/>
                </a:solidFill>
                <a:latin typeface="Georgia" panose="02040502050405020303" pitchFamily="18" charset="0"/>
                <a:ea typeface="Times New Roman"/>
                <a:cs typeface="Times New Roman"/>
                <a:sym typeface="Times New Roman"/>
              </a:rPr>
              <a:t>instruction</a:t>
            </a:r>
          </a:p>
          <a:p>
            <a:pPr lvl="0" indent="-228600" algn="l" rtl="0">
              <a:lnSpc>
                <a:spcPct val="100000"/>
              </a:lnSpc>
              <a:spcBef>
                <a:spcPts val="1000"/>
              </a:spcBef>
              <a:spcAft>
                <a:spcPts val="0"/>
              </a:spcAft>
              <a:buClr>
                <a:schemeClr val="dk1"/>
              </a:buClr>
              <a:buSzPts val="3000"/>
              <a:buFont typeface="Arial" panose="020B0604020202020204" pitchFamily="34" charset="0"/>
              <a:buChar char="•"/>
            </a:pPr>
            <a:endParaRPr lang="en-US" sz="1400" dirty="0" smtClean="0">
              <a:solidFill>
                <a:schemeClr val="dk1"/>
              </a:solidFill>
              <a:latin typeface="Georgia" panose="02040502050405020303" pitchFamily="18" charset="0"/>
              <a:ea typeface="Times New Roman"/>
              <a:cs typeface="Times New Roman"/>
              <a:sym typeface="Times New Roman"/>
            </a:endParaRPr>
          </a:p>
          <a:p>
            <a:pPr lvl="0" indent="-228600" algn="l" rtl="0">
              <a:lnSpc>
                <a:spcPct val="100000"/>
              </a:lnSpc>
              <a:spcBef>
                <a:spcPts val="1000"/>
              </a:spcBef>
              <a:spcAft>
                <a:spcPts val="0"/>
              </a:spcAft>
              <a:buClr>
                <a:schemeClr val="dk1"/>
              </a:buClr>
              <a:buSzPts val="3000"/>
              <a:buFont typeface="Arial" panose="020B0604020202020204" pitchFamily="34" charset="0"/>
              <a:buChar char="•"/>
            </a:pPr>
            <a:r>
              <a:rPr lang="en-US" sz="3000" dirty="0" smtClean="0">
                <a:solidFill>
                  <a:schemeClr val="dk1"/>
                </a:solidFill>
                <a:latin typeface="Georgia" panose="02040502050405020303" pitchFamily="18" charset="0"/>
                <a:ea typeface="Times New Roman"/>
                <a:cs typeface="Times New Roman"/>
                <a:sym typeface="Times New Roman"/>
              </a:rPr>
              <a:t>Evaluating </a:t>
            </a:r>
            <a:r>
              <a:rPr lang="en-US" sz="3000" dirty="0">
                <a:solidFill>
                  <a:schemeClr val="dk1"/>
                </a:solidFill>
                <a:latin typeface="Georgia" panose="02040502050405020303" pitchFamily="18" charset="0"/>
                <a:ea typeface="Times New Roman"/>
                <a:cs typeface="Times New Roman"/>
                <a:sym typeface="Times New Roman"/>
              </a:rPr>
              <a:t>is key to </a:t>
            </a:r>
            <a:r>
              <a:rPr lang="en-US" sz="3000" dirty="0" smtClean="0">
                <a:solidFill>
                  <a:schemeClr val="dk1"/>
                </a:solidFill>
                <a:latin typeface="Georgia" panose="02040502050405020303" pitchFamily="18" charset="0"/>
                <a:ea typeface="Times New Roman"/>
                <a:cs typeface="Times New Roman"/>
                <a:sym typeface="Times New Roman"/>
              </a:rPr>
              <a:t>data-based </a:t>
            </a:r>
            <a:r>
              <a:rPr lang="en-US" sz="3000" dirty="0">
                <a:solidFill>
                  <a:schemeClr val="dk1"/>
                </a:solidFill>
                <a:latin typeface="Georgia" panose="02040502050405020303" pitchFamily="18" charset="0"/>
                <a:ea typeface="Times New Roman"/>
                <a:cs typeface="Times New Roman"/>
                <a:sym typeface="Times New Roman"/>
              </a:rPr>
              <a:t>decision </a:t>
            </a:r>
            <a:r>
              <a:rPr lang="en-US" sz="3000" dirty="0" smtClean="0">
                <a:solidFill>
                  <a:schemeClr val="dk1"/>
                </a:solidFill>
                <a:latin typeface="Georgia" panose="02040502050405020303" pitchFamily="18" charset="0"/>
                <a:ea typeface="Times New Roman"/>
                <a:cs typeface="Times New Roman"/>
                <a:sym typeface="Times New Roman"/>
              </a:rPr>
              <a:t>making  </a:t>
            </a:r>
            <a:endParaRPr sz="3000" dirty="0">
              <a:solidFill>
                <a:schemeClr val="dk1"/>
              </a:solidFill>
              <a:latin typeface="Georgia" panose="02040502050405020303" pitchFamily="18" charset="0"/>
              <a:ea typeface="Times New Roman"/>
              <a:cs typeface="Times New Roman"/>
              <a:sym typeface="Times New Roman"/>
            </a:endParaRPr>
          </a:p>
          <a:p>
            <a:pPr marL="0" lvl="0" indent="0" algn="l" rtl="0">
              <a:spcBef>
                <a:spcPts val="1000"/>
              </a:spcBef>
              <a:spcAft>
                <a:spcPts val="1000"/>
              </a:spcAft>
              <a:buNone/>
            </a:pPr>
            <a:endParaRPr dirty="0">
              <a:latin typeface="Georgia" panose="02040502050405020303"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Shape 462"/>
        <p:cNvGrpSpPr/>
        <p:nvPr/>
      </p:nvGrpSpPr>
      <p:grpSpPr>
        <a:xfrm>
          <a:off x="0" y="0"/>
          <a:ext cx="0" cy="0"/>
          <a:chOff x="0" y="0"/>
          <a:chExt cx="0" cy="0"/>
        </a:xfrm>
      </p:grpSpPr>
      <p:sp>
        <p:nvSpPr>
          <p:cNvPr id="463" name="Google Shape;463;p72"/>
          <p:cNvSpPr txBox="1">
            <a:spLocks noGrp="1"/>
          </p:cNvSpPr>
          <p:nvPr>
            <p:ph type="title"/>
          </p:nvPr>
        </p:nvSpPr>
        <p:spPr>
          <a:xfrm>
            <a:off x="1072180" y="155864"/>
            <a:ext cx="8596500" cy="86244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6C911C"/>
              </a:buClr>
              <a:buSzPts val="3600"/>
              <a:buFont typeface="Aharoni"/>
              <a:buNone/>
            </a:pPr>
            <a:r>
              <a:rPr lang="en-US" sz="4400" dirty="0">
                <a:latin typeface="Georgia" panose="02040502050405020303" pitchFamily="18" charset="0"/>
                <a:ea typeface="Times New Roman"/>
                <a:cs typeface="Times New Roman"/>
                <a:sym typeface="Times New Roman"/>
              </a:rPr>
              <a:t>Let’s </a:t>
            </a:r>
            <a:r>
              <a:rPr lang="en-US" sz="4400" dirty="0" smtClean="0">
                <a:latin typeface="Georgia" panose="02040502050405020303" pitchFamily="18" charset="0"/>
                <a:ea typeface="Times New Roman"/>
                <a:cs typeface="Times New Roman"/>
                <a:sym typeface="Times New Roman"/>
              </a:rPr>
              <a:t>Practice (Activity 2)</a:t>
            </a:r>
            <a:endParaRPr sz="4400" dirty="0">
              <a:latin typeface="Georgia" panose="02040502050405020303" pitchFamily="18" charset="0"/>
              <a:ea typeface="Times New Roman"/>
              <a:cs typeface="Times New Roman"/>
              <a:sym typeface="Times New Roman"/>
            </a:endParaRPr>
          </a:p>
        </p:txBody>
      </p:sp>
      <p:pic>
        <p:nvPicPr>
          <p:cNvPr id="465" name="Google Shape;465;p72" descr="&quot;&quot;"/>
          <p:cNvPicPr preferRelativeResize="0"/>
          <p:nvPr/>
        </p:nvPicPr>
        <p:blipFill rotWithShape="1">
          <a:blip r:embed="rId3">
            <a:alphaModFix/>
          </a:blip>
          <a:srcRect/>
          <a:stretch/>
        </p:blipFill>
        <p:spPr>
          <a:xfrm>
            <a:off x="995525" y="1309036"/>
            <a:ext cx="9551248" cy="4593000"/>
          </a:xfrm>
          <a:prstGeom prst="rect">
            <a:avLst/>
          </a:prstGeom>
          <a:noFill/>
          <a:ln>
            <a:noFill/>
          </a:ln>
        </p:spPr>
      </p:pic>
      <p:sp>
        <p:nvSpPr>
          <p:cNvPr id="464" name="Google Shape;464;p72"/>
          <p:cNvSpPr txBox="1">
            <a:spLocks noGrp="1"/>
          </p:cNvSpPr>
          <p:nvPr>
            <p:ph type="ftr" idx="11"/>
          </p:nvPr>
        </p:nvSpPr>
        <p:spPr>
          <a:xfrm>
            <a:off x="677334" y="6207617"/>
            <a:ext cx="3104957" cy="365125"/>
          </a:xfrm>
          <a:prstGeom prst="rect">
            <a:avLst/>
          </a:prstGeom>
          <a:noFill/>
          <a:ln>
            <a:noFill/>
          </a:ln>
        </p:spPr>
        <p:txBody>
          <a:bodyPr spcFirstLastPara="1" wrap="square" lIns="91425" tIns="45700" rIns="91425" bIns="45700" anchor="ctr" anchorCtr="0">
            <a:noAutofit/>
          </a:bodyPr>
          <a:lstStyle/>
          <a:p>
            <a:pPr lvl="0" algn="l"/>
            <a:r>
              <a:rPr lang="en-US" sz="2400" dirty="0">
                <a:latin typeface="Georgia" panose="02040502050405020303" pitchFamily="18" charset="0"/>
              </a:rPr>
              <a:t>(Snyder, et al., 2010)</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Shape 470"/>
        <p:cNvGrpSpPr/>
        <p:nvPr/>
      </p:nvGrpSpPr>
      <p:grpSpPr>
        <a:xfrm>
          <a:off x="0" y="0"/>
          <a:ext cx="0" cy="0"/>
          <a:chOff x="0" y="0"/>
          <a:chExt cx="0" cy="0"/>
        </a:xfrm>
      </p:grpSpPr>
      <p:sp>
        <p:nvSpPr>
          <p:cNvPr id="471" name="Google Shape;471;p73"/>
          <p:cNvSpPr txBox="1">
            <a:spLocks noGrp="1"/>
          </p:cNvSpPr>
          <p:nvPr>
            <p:ph type="sldNum" idx="12"/>
          </p:nvPr>
        </p:nvSpPr>
        <p:spPr>
          <a:xfrm>
            <a:off x="11296610" y="6217622"/>
            <a:ext cx="731700" cy="5247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US">
                <a:latin typeface="Georgia" panose="02040502050405020303" pitchFamily="18" charset="0"/>
              </a:rPr>
              <a:t>42</a:t>
            </a:fld>
            <a:endParaRPr>
              <a:latin typeface="Georgia" panose="02040502050405020303" pitchFamily="18" charset="0"/>
            </a:endParaRPr>
          </a:p>
        </p:txBody>
      </p:sp>
      <p:sp>
        <p:nvSpPr>
          <p:cNvPr id="472" name="Google Shape;472;p73"/>
          <p:cNvSpPr txBox="1">
            <a:spLocks noGrp="1"/>
          </p:cNvSpPr>
          <p:nvPr>
            <p:ph type="title"/>
          </p:nvPr>
        </p:nvSpPr>
        <p:spPr>
          <a:xfrm>
            <a:off x="415600" y="114300"/>
            <a:ext cx="11360700" cy="826929"/>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sz="4400" dirty="0" smtClean="0">
                <a:latin typeface="Georgia" panose="02040502050405020303" pitchFamily="18" charset="0"/>
                <a:ea typeface="Times New Roman"/>
                <a:cs typeface="Times New Roman"/>
                <a:sym typeface="Times New Roman"/>
              </a:rPr>
              <a:t>References, Slide 1</a:t>
            </a:r>
            <a:endParaRPr sz="4400" dirty="0">
              <a:latin typeface="Georgia" panose="02040502050405020303" pitchFamily="18" charset="0"/>
              <a:ea typeface="Times New Roman"/>
              <a:cs typeface="Times New Roman"/>
              <a:sym typeface="Times New Roman"/>
            </a:endParaRPr>
          </a:p>
        </p:txBody>
      </p:sp>
      <p:sp>
        <p:nvSpPr>
          <p:cNvPr id="473" name="Google Shape;473;p73"/>
          <p:cNvSpPr txBox="1">
            <a:spLocks noGrp="1"/>
          </p:cNvSpPr>
          <p:nvPr>
            <p:ph type="body" idx="1"/>
          </p:nvPr>
        </p:nvSpPr>
        <p:spPr>
          <a:xfrm>
            <a:off x="415600" y="1414262"/>
            <a:ext cx="11360700" cy="4959224"/>
          </a:xfrm>
          <a:prstGeom prst="rect">
            <a:avLst/>
          </a:prstGeom>
        </p:spPr>
        <p:txBody>
          <a:bodyPr spcFirstLastPara="1" wrap="square" lIns="121900" tIns="121900" rIns="121900" bIns="121900" anchor="t" anchorCtr="0">
            <a:noAutofit/>
          </a:bodyPr>
          <a:lstStyle/>
          <a:p>
            <a:pPr marL="0" lvl="0" indent="0" algn="l" rtl="0">
              <a:lnSpc>
                <a:spcPct val="100000"/>
              </a:lnSpc>
              <a:spcBef>
                <a:spcPts val="0"/>
              </a:spcBef>
              <a:spcAft>
                <a:spcPts val="0"/>
              </a:spcAft>
              <a:buNone/>
            </a:pPr>
            <a:r>
              <a:rPr lang="en-US" dirty="0">
                <a:solidFill>
                  <a:schemeClr val="dk1"/>
                </a:solidFill>
                <a:latin typeface="Georgia" panose="02040502050405020303" pitchFamily="18" charset="0"/>
                <a:ea typeface="Times New Roman"/>
                <a:cs typeface="Times New Roman"/>
                <a:sym typeface="Times New Roman"/>
              </a:rPr>
              <a:t>Division for Early Childhood. (2017). </a:t>
            </a:r>
            <a:r>
              <a:rPr lang="en-US" i="1" dirty="0">
                <a:solidFill>
                  <a:schemeClr val="dk1"/>
                </a:solidFill>
                <a:latin typeface="Georgia" panose="02040502050405020303" pitchFamily="18" charset="0"/>
                <a:ea typeface="Times New Roman"/>
                <a:cs typeface="Times New Roman"/>
                <a:sym typeface="Times New Roman"/>
              </a:rPr>
              <a:t>DEC recommended practices in early intervention/early childhood special education 2014. </a:t>
            </a:r>
            <a:r>
              <a:rPr lang="en-US" i="1" dirty="0" smtClean="0">
                <a:solidFill>
                  <a:schemeClr val="dk1"/>
                </a:solidFill>
                <a:latin typeface="Georgia" panose="02040502050405020303" pitchFamily="18" charset="0"/>
                <a:ea typeface="Times New Roman"/>
                <a:cs typeface="Times New Roman"/>
                <a:sym typeface="Times New Roman"/>
              </a:rPr>
              <a:t>(</a:t>
            </a:r>
            <a:r>
              <a:rPr lang="en-US" dirty="0" smtClean="0">
                <a:solidFill>
                  <a:schemeClr val="dk1"/>
                </a:solidFill>
                <a:latin typeface="Georgia" panose="02040502050405020303" pitchFamily="18" charset="0"/>
                <a:ea typeface="Times New Roman"/>
                <a:cs typeface="Times New Roman"/>
                <a:sym typeface="Times New Roman"/>
              </a:rPr>
              <a:t>Retrieved </a:t>
            </a:r>
            <a:r>
              <a:rPr lang="en-US" dirty="0">
                <a:solidFill>
                  <a:schemeClr val="dk1"/>
                </a:solidFill>
                <a:latin typeface="Georgia" panose="02040502050405020303" pitchFamily="18" charset="0"/>
                <a:ea typeface="Times New Roman"/>
                <a:cs typeface="Times New Roman"/>
                <a:sym typeface="Times New Roman"/>
              </a:rPr>
              <a:t>from </a:t>
            </a:r>
            <a:r>
              <a:rPr lang="en-US" u="sng" dirty="0">
                <a:solidFill>
                  <a:schemeClr val="accent5"/>
                </a:solidFill>
                <a:latin typeface="Georgia" panose="02040502050405020303" pitchFamily="18" charset="0"/>
                <a:ea typeface="Times New Roman"/>
                <a:cs typeface="Times New Roman"/>
                <a:sym typeface="Times New Roman"/>
                <a:hlinkClick r:id="rId3" tooltip="web link"/>
              </a:rPr>
              <a:t>http://.</a:t>
            </a:r>
            <a:r>
              <a:rPr lang="en-US" u="sng" dirty="0" smtClean="0">
                <a:solidFill>
                  <a:schemeClr val="accent5"/>
                </a:solidFill>
                <a:latin typeface="Georgia" panose="02040502050405020303" pitchFamily="18" charset="0"/>
                <a:ea typeface="Times New Roman"/>
                <a:cs typeface="Times New Roman"/>
                <a:sym typeface="Times New Roman"/>
                <a:hlinkClick r:id="rId3" tooltip="web link"/>
              </a:rPr>
              <a:t>dec-spd.org/</a:t>
            </a:r>
            <a:r>
              <a:rPr lang="en-US" u="sng" dirty="0" err="1" smtClean="0">
                <a:solidFill>
                  <a:schemeClr val="accent5"/>
                </a:solidFill>
                <a:latin typeface="Georgia" panose="02040502050405020303" pitchFamily="18" charset="0"/>
                <a:ea typeface="Times New Roman"/>
                <a:cs typeface="Times New Roman"/>
                <a:sym typeface="Times New Roman"/>
                <a:hlinkClick r:id="rId3" tooltip="web link"/>
              </a:rPr>
              <a:t>recomendedpractices</a:t>
            </a:r>
            <a:r>
              <a:rPr lang="en-US" dirty="0" smtClean="0">
                <a:solidFill>
                  <a:schemeClr val="dk1"/>
                </a:solidFill>
                <a:latin typeface="Georgia" panose="02040502050405020303" pitchFamily="18" charset="0"/>
                <a:ea typeface="Times New Roman"/>
                <a:cs typeface="Times New Roman"/>
                <a:sym typeface="Times New Roman"/>
              </a:rPr>
              <a:t>)</a:t>
            </a:r>
          </a:p>
          <a:p>
            <a:pPr marL="0" lvl="0" indent="0" algn="l" rtl="0">
              <a:lnSpc>
                <a:spcPct val="100000"/>
              </a:lnSpc>
              <a:spcBef>
                <a:spcPts val="0"/>
              </a:spcBef>
              <a:spcAft>
                <a:spcPts val="0"/>
              </a:spcAft>
              <a:buNone/>
            </a:pPr>
            <a:endParaRPr lang="en-US" dirty="0" smtClean="0">
              <a:solidFill>
                <a:schemeClr val="dk1"/>
              </a:solidFill>
              <a:latin typeface="Georgia" panose="02040502050405020303" pitchFamily="18" charset="0"/>
              <a:ea typeface="Times New Roman"/>
              <a:cs typeface="Times New Roman"/>
              <a:sym typeface="Times New Roman"/>
            </a:endParaRPr>
          </a:p>
          <a:p>
            <a:pPr marL="0" indent="0">
              <a:lnSpc>
                <a:spcPct val="100000"/>
              </a:lnSpc>
              <a:buNone/>
            </a:pPr>
            <a:r>
              <a:rPr lang="en-US" i="1" dirty="0">
                <a:solidFill>
                  <a:schemeClr val="tx1"/>
                </a:solidFill>
                <a:latin typeface="Georgia" panose="02040502050405020303" pitchFamily="18" charset="0"/>
              </a:rPr>
              <a:t>Rock your classroom: Evidence-based practices for early childhood classrooms. Observation guide professional development tool</a:t>
            </a:r>
            <a:r>
              <a:rPr lang="en-US" dirty="0">
                <a:solidFill>
                  <a:schemeClr val="tx1"/>
                </a:solidFill>
                <a:latin typeface="Georgia" panose="02040502050405020303" pitchFamily="18" charset="0"/>
              </a:rPr>
              <a:t>. Orlando, FL: University of Central Florida Technical Assistance and Training System. (Retrieved from </a:t>
            </a:r>
          </a:p>
          <a:p>
            <a:pPr marL="0" indent="0">
              <a:lnSpc>
                <a:spcPct val="100000"/>
              </a:lnSpc>
              <a:buNone/>
            </a:pPr>
            <a:r>
              <a:rPr lang="en-US" dirty="0">
                <a:solidFill>
                  <a:schemeClr val="tx1"/>
                </a:solidFill>
                <a:latin typeface="Georgia" panose="02040502050405020303" pitchFamily="18" charset="0"/>
              </a:rPr>
              <a:t>https://</a:t>
            </a:r>
            <a:r>
              <a:rPr lang="en-US" dirty="0" smtClean="0">
                <a:solidFill>
                  <a:schemeClr val="tx1"/>
                </a:solidFill>
                <a:latin typeface="Georgia" panose="02040502050405020303" pitchFamily="18" charset="0"/>
              </a:rPr>
              <a:t>tats.ucf.edu/wp-content/uploads/sites/9/2018/12/ongoing-document-all-sections.pdf)</a:t>
            </a:r>
            <a:endParaRPr lang="en-US" dirty="0">
              <a:solidFill>
                <a:schemeClr val="tx1"/>
              </a:solidFill>
              <a:latin typeface="Georgia" panose="02040502050405020303" pitchFamily="18" charset="0"/>
            </a:endParaRPr>
          </a:p>
          <a:p>
            <a:pPr marL="0" lvl="0" indent="0" algn="l" rtl="0">
              <a:lnSpc>
                <a:spcPct val="100000"/>
              </a:lnSpc>
              <a:spcBef>
                <a:spcPts val="0"/>
              </a:spcBef>
              <a:spcAft>
                <a:spcPts val="0"/>
              </a:spcAft>
              <a:buNone/>
            </a:pPr>
            <a:endParaRPr lang="en-US" dirty="0" smtClean="0">
              <a:solidFill>
                <a:schemeClr val="dk1"/>
              </a:solidFill>
              <a:latin typeface="Georgia" panose="02040502050405020303" pitchFamily="18" charset="0"/>
              <a:ea typeface="Times New Roman"/>
              <a:cs typeface="Times New Roman"/>
              <a:sym typeface="Times New Roman"/>
            </a:endParaRPr>
          </a:p>
          <a:p>
            <a:pPr marL="0" lvl="0" indent="0" algn="l" rtl="0">
              <a:lnSpc>
                <a:spcPct val="100000"/>
              </a:lnSpc>
              <a:spcBef>
                <a:spcPts val="0"/>
              </a:spcBef>
              <a:spcAft>
                <a:spcPts val="0"/>
              </a:spcAft>
              <a:buNone/>
            </a:pPr>
            <a:r>
              <a:rPr lang="en-US" dirty="0" err="1" smtClean="0">
                <a:solidFill>
                  <a:schemeClr val="dk1"/>
                </a:solidFill>
                <a:latin typeface="Georgia" panose="02040502050405020303" pitchFamily="18" charset="0"/>
                <a:ea typeface="Times New Roman"/>
                <a:cs typeface="Times New Roman"/>
                <a:sym typeface="Times New Roman"/>
              </a:rPr>
              <a:t>Sandall</a:t>
            </a:r>
            <a:r>
              <a:rPr lang="en-US" dirty="0" smtClean="0">
                <a:solidFill>
                  <a:schemeClr val="dk1"/>
                </a:solidFill>
                <a:latin typeface="Georgia" panose="02040502050405020303" pitchFamily="18" charset="0"/>
                <a:ea typeface="Times New Roman"/>
                <a:cs typeface="Times New Roman"/>
                <a:sym typeface="Times New Roman"/>
              </a:rPr>
              <a:t>, S.R., &amp; Schwartz, I.S. (2014). </a:t>
            </a:r>
            <a:r>
              <a:rPr lang="en-US" i="1" dirty="0" smtClean="0">
                <a:solidFill>
                  <a:schemeClr val="dk1"/>
                </a:solidFill>
                <a:latin typeface="Georgia" panose="02040502050405020303" pitchFamily="18" charset="0"/>
                <a:ea typeface="Times New Roman"/>
                <a:cs typeface="Times New Roman"/>
                <a:sym typeface="Times New Roman"/>
              </a:rPr>
              <a:t>Building blocks for teaching preschoolers with special needs</a:t>
            </a:r>
            <a:r>
              <a:rPr lang="en-US" dirty="0" smtClean="0">
                <a:solidFill>
                  <a:schemeClr val="dk1"/>
                </a:solidFill>
                <a:latin typeface="Georgia" panose="02040502050405020303" pitchFamily="18" charset="0"/>
                <a:ea typeface="Times New Roman"/>
                <a:cs typeface="Times New Roman"/>
                <a:sym typeface="Times New Roman"/>
              </a:rPr>
              <a:t> (2</a:t>
            </a:r>
            <a:r>
              <a:rPr lang="en-US" baseline="30000" dirty="0" smtClean="0">
                <a:solidFill>
                  <a:schemeClr val="dk1"/>
                </a:solidFill>
                <a:latin typeface="Georgia" panose="02040502050405020303" pitchFamily="18" charset="0"/>
                <a:ea typeface="Times New Roman"/>
                <a:cs typeface="Times New Roman"/>
                <a:sym typeface="Times New Roman"/>
              </a:rPr>
              <a:t>nd</a:t>
            </a:r>
            <a:r>
              <a:rPr lang="en-US" dirty="0" smtClean="0">
                <a:solidFill>
                  <a:schemeClr val="dk1"/>
                </a:solidFill>
                <a:latin typeface="Georgia" panose="02040502050405020303" pitchFamily="18" charset="0"/>
                <a:ea typeface="Times New Roman"/>
                <a:cs typeface="Times New Roman"/>
                <a:sym typeface="Times New Roman"/>
              </a:rPr>
              <a:t> </a:t>
            </a:r>
            <a:r>
              <a:rPr lang="en-US" dirty="0" err="1" smtClean="0">
                <a:solidFill>
                  <a:schemeClr val="dk1"/>
                </a:solidFill>
                <a:latin typeface="Georgia" panose="02040502050405020303" pitchFamily="18" charset="0"/>
                <a:ea typeface="Times New Roman"/>
                <a:cs typeface="Times New Roman"/>
                <a:sym typeface="Times New Roman"/>
              </a:rPr>
              <a:t>ed</a:t>
            </a:r>
            <a:r>
              <a:rPr lang="en-US" dirty="0" smtClean="0">
                <a:solidFill>
                  <a:schemeClr val="dk1"/>
                </a:solidFill>
                <a:latin typeface="Georgia" panose="02040502050405020303" pitchFamily="18" charset="0"/>
                <a:ea typeface="Times New Roman"/>
                <a:cs typeface="Times New Roman"/>
                <a:sym typeface="Times New Roman"/>
              </a:rPr>
              <a:t>). Baltimore, MD: Paul H. Brookes.</a:t>
            </a:r>
          </a:p>
          <a:p>
            <a:pPr marL="0" lvl="0" indent="0" algn="l" rtl="0">
              <a:lnSpc>
                <a:spcPct val="100000"/>
              </a:lnSpc>
              <a:spcBef>
                <a:spcPts val="0"/>
              </a:spcBef>
              <a:spcAft>
                <a:spcPts val="0"/>
              </a:spcAft>
              <a:buNone/>
            </a:pPr>
            <a:endParaRPr lang="en-US" dirty="0" smtClean="0">
              <a:solidFill>
                <a:schemeClr val="dk1"/>
              </a:solidFill>
              <a:latin typeface="Georgia" panose="02040502050405020303" pitchFamily="18" charset="0"/>
              <a:ea typeface="Times New Roman"/>
              <a:cs typeface="Times New Roman"/>
              <a:sym typeface="Times New Roman"/>
            </a:endParaRPr>
          </a:p>
          <a:p>
            <a:pPr marL="0" lvl="0" indent="0" algn="l" rtl="0">
              <a:lnSpc>
                <a:spcPct val="100000"/>
              </a:lnSpc>
              <a:spcBef>
                <a:spcPts val="0"/>
              </a:spcBef>
              <a:spcAft>
                <a:spcPts val="0"/>
              </a:spcAft>
              <a:buNone/>
            </a:pPr>
            <a:endParaRPr lang="en-US" dirty="0" smtClean="0">
              <a:solidFill>
                <a:schemeClr val="dk1"/>
              </a:solidFill>
              <a:latin typeface="Georgia" panose="02040502050405020303" pitchFamily="18" charset="0"/>
              <a:ea typeface="Times New Roman"/>
              <a:cs typeface="Times New Roman"/>
              <a:sym typeface="Times New Roman"/>
            </a:endParaRPr>
          </a:p>
          <a:p>
            <a:pPr marL="0" lvl="0" indent="0" algn="l" rtl="0">
              <a:lnSpc>
                <a:spcPct val="100000"/>
              </a:lnSpc>
              <a:spcBef>
                <a:spcPts val="0"/>
              </a:spcBef>
              <a:spcAft>
                <a:spcPts val="0"/>
              </a:spcAft>
              <a:buNone/>
            </a:pPr>
            <a:endParaRPr lang="en-US" dirty="0" smtClean="0">
              <a:solidFill>
                <a:srgbClr val="000000"/>
              </a:solidFill>
              <a:latin typeface="Georgia" panose="02040502050405020303" pitchFamily="18" charset="0"/>
              <a:ea typeface="Times New Roman"/>
              <a:cs typeface="Times New Roman"/>
              <a:sym typeface="Times New Roman"/>
            </a:endParaRPr>
          </a:p>
          <a:p>
            <a:pPr marL="0" lvl="0" indent="0" algn="l" rtl="0">
              <a:lnSpc>
                <a:spcPct val="100000"/>
              </a:lnSpc>
              <a:spcBef>
                <a:spcPts val="0"/>
              </a:spcBef>
              <a:spcAft>
                <a:spcPts val="0"/>
              </a:spcAft>
              <a:buNone/>
            </a:pPr>
            <a:endParaRPr lang="en-US" dirty="0" smtClean="0">
              <a:solidFill>
                <a:srgbClr val="000000"/>
              </a:solidFill>
              <a:latin typeface="Georgia" panose="02040502050405020303" pitchFamily="18" charset="0"/>
              <a:ea typeface="Times New Roman"/>
              <a:cs typeface="Times New Roman"/>
              <a:sym typeface="Times New Roman"/>
            </a:endParaRPr>
          </a:p>
          <a:p>
            <a:pPr marL="609600" lvl="0" indent="0" algn="l" rtl="0">
              <a:spcBef>
                <a:spcPts val="1000"/>
              </a:spcBef>
              <a:spcAft>
                <a:spcPts val="0"/>
              </a:spcAft>
              <a:buNone/>
            </a:pPr>
            <a:endParaRPr dirty="0">
              <a:latin typeface="Georgia" panose="02040502050405020303" pitchFamily="18" charset="0"/>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00" y="135036"/>
            <a:ext cx="11360700" cy="763500"/>
          </a:xfrm>
        </p:spPr>
        <p:txBody>
          <a:bodyPr/>
          <a:lstStyle/>
          <a:p>
            <a:pPr algn="ctr"/>
            <a:r>
              <a:rPr lang="en-US" sz="4400" dirty="0" smtClean="0">
                <a:latin typeface="Georgia" panose="02040502050405020303" pitchFamily="18" charset="0"/>
              </a:rPr>
              <a:t>References, Slide 2</a:t>
            </a:r>
            <a:endParaRPr lang="en-US" sz="4400" dirty="0">
              <a:latin typeface="Georgia" panose="02040502050405020303" pitchFamily="18" charset="0"/>
            </a:endParaRPr>
          </a:p>
        </p:txBody>
      </p:sp>
      <p:sp>
        <p:nvSpPr>
          <p:cNvPr id="3" name="Text Placeholder 2"/>
          <p:cNvSpPr>
            <a:spLocks noGrp="1"/>
          </p:cNvSpPr>
          <p:nvPr>
            <p:ph type="body" idx="1"/>
          </p:nvPr>
        </p:nvSpPr>
        <p:spPr>
          <a:xfrm>
            <a:off x="415600" y="1245688"/>
            <a:ext cx="11360700" cy="4968076"/>
          </a:xfrm>
        </p:spPr>
        <p:txBody>
          <a:bodyPr/>
          <a:lstStyle/>
          <a:p>
            <a:pPr marL="0" indent="0">
              <a:lnSpc>
                <a:spcPct val="100000"/>
              </a:lnSpc>
              <a:buNone/>
            </a:pPr>
            <a:r>
              <a:rPr lang="en-US" dirty="0">
                <a:solidFill>
                  <a:schemeClr val="tx1"/>
                </a:solidFill>
                <a:latin typeface="Georgia" panose="02040502050405020303" pitchFamily="18" charset="0"/>
              </a:rPr>
              <a:t>Schwartz, I.S. (2014). </a:t>
            </a:r>
            <a:r>
              <a:rPr lang="en-US" i="1" dirty="0">
                <a:solidFill>
                  <a:schemeClr val="tx1"/>
                </a:solidFill>
                <a:latin typeface="Georgia" panose="02040502050405020303" pitchFamily="18" charset="0"/>
              </a:rPr>
              <a:t>Using the Building Blocks approach to meet the needs of young children with autism and related disorders</a:t>
            </a:r>
            <a:r>
              <a:rPr lang="en-US" dirty="0">
                <a:solidFill>
                  <a:schemeClr val="tx1"/>
                </a:solidFill>
                <a:latin typeface="Georgia" panose="02040502050405020303" pitchFamily="18" charset="0"/>
              </a:rPr>
              <a:t>. (Retrieved from </a:t>
            </a:r>
            <a:r>
              <a:rPr lang="en-US" dirty="0">
                <a:latin typeface="Georgia" panose="02040502050405020303" pitchFamily="18" charset="0"/>
                <a:hlinkClick r:id="rId2" tooltip="web link"/>
              </a:rPr>
              <a:t>https://inclusioninstitute.fpg.unc.edu/sites/inclusioninstitute.fpg.unc.edu/files/handouts/UNC%202014%20BB.ppt</a:t>
            </a:r>
            <a:r>
              <a:rPr lang="en-US" dirty="0">
                <a:latin typeface="Georgia" panose="02040502050405020303" pitchFamily="18" charset="0"/>
              </a:rPr>
              <a:t>) </a:t>
            </a:r>
          </a:p>
          <a:p>
            <a:pPr marL="0" indent="0">
              <a:lnSpc>
                <a:spcPct val="100000"/>
              </a:lnSpc>
              <a:buNone/>
            </a:pPr>
            <a:endParaRPr lang="en-US" dirty="0" smtClean="0">
              <a:solidFill>
                <a:srgbClr val="000000"/>
              </a:solidFill>
              <a:latin typeface="Georgia" panose="02040502050405020303" pitchFamily="18" charset="0"/>
              <a:ea typeface="Times New Roman"/>
              <a:cs typeface="Times New Roman"/>
              <a:sym typeface="Times New Roman"/>
            </a:endParaRPr>
          </a:p>
          <a:p>
            <a:pPr marL="0" indent="0">
              <a:lnSpc>
                <a:spcPct val="100000"/>
              </a:lnSpc>
              <a:buNone/>
            </a:pPr>
            <a:r>
              <a:rPr lang="en-US" dirty="0" smtClean="0">
                <a:solidFill>
                  <a:srgbClr val="000000"/>
                </a:solidFill>
                <a:latin typeface="Georgia" panose="02040502050405020303" pitchFamily="18" charset="0"/>
                <a:ea typeface="Times New Roman"/>
                <a:cs typeface="Times New Roman"/>
                <a:sym typeface="Times New Roman"/>
              </a:rPr>
              <a:t>Snyder</a:t>
            </a:r>
            <a:r>
              <a:rPr lang="en-US" dirty="0">
                <a:solidFill>
                  <a:srgbClr val="000000"/>
                </a:solidFill>
                <a:latin typeface="Georgia" panose="02040502050405020303" pitchFamily="18" charset="0"/>
                <a:ea typeface="Times New Roman"/>
                <a:cs typeface="Times New Roman"/>
                <a:sym typeface="Times New Roman"/>
              </a:rPr>
              <a:t>, P., McLaughlin, T., </a:t>
            </a:r>
            <a:r>
              <a:rPr lang="en-US" dirty="0" err="1">
                <a:solidFill>
                  <a:srgbClr val="000000"/>
                </a:solidFill>
                <a:latin typeface="Georgia" panose="02040502050405020303" pitchFamily="18" charset="0"/>
                <a:ea typeface="Times New Roman"/>
                <a:cs typeface="Times New Roman"/>
                <a:sym typeface="Times New Roman"/>
              </a:rPr>
              <a:t>Hemmeter</a:t>
            </a:r>
            <a:r>
              <a:rPr lang="en-US" dirty="0">
                <a:solidFill>
                  <a:srgbClr val="000000"/>
                </a:solidFill>
                <a:latin typeface="Georgia" panose="02040502050405020303" pitchFamily="18" charset="0"/>
                <a:ea typeface="Times New Roman"/>
                <a:cs typeface="Times New Roman"/>
                <a:sym typeface="Times New Roman"/>
              </a:rPr>
              <a:t>, M.L., McLean, M., &amp; </a:t>
            </a:r>
            <a:r>
              <a:rPr lang="en-US" dirty="0" err="1">
                <a:solidFill>
                  <a:srgbClr val="000000"/>
                </a:solidFill>
                <a:latin typeface="Georgia" panose="02040502050405020303" pitchFamily="18" charset="0"/>
                <a:ea typeface="Times New Roman"/>
                <a:cs typeface="Times New Roman"/>
                <a:sym typeface="Times New Roman"/>
              </a:rPr>
              <a:t>Sandall</a:t>
            </a:r>
            <a:r>
              <a:rPr lang="en-US" dirty="0">
                <a:solidFill>
                  <a:srgbClr val="000000"/>
                </a:solidFill>
                <a:latin typeface="Georgia" panose="02040502050405020303" pitchFamily="18" charset="0"/>
                <a:ea typeface="Times New Roman"/>
                <a:cs typeface="Times New Roman"/>
                <a:sym typeface="Times New Roman"/>
              </a:rPr>
              <a:t>, S. (2010). </a:t>
            </a:r>
            <a:r>
              <a:rPr lang="en-US" i="1" dirty="0">
                <a:solidFill>
                  <a:srgbClr val="000000"/>
                </a:solidFill>
                <a:latin typeface="Georgia" panose="02040502050405020303" pitchFamily="18" charset="0"/>
                <a:ea typeface="Times New Roman"/>
                <a:cs typeface="Times New Roman"/>
                <a:sym typeface="Times New Roman"/>
              </a:rPr>
              <a:t>Intentional and systematic instruction in early intervention: Tools for teachers and families</a:t>
            </a:r>
            <a:r>
              <a:rPr lang="en-US" dirty="0">
                <a:solidFill>
                  <a:srgbClr val="000000"/>
                </a:solidFill>
                <a:latin typeface="Georgia" panose="02040502050405020303" pitchFamily="18" charset="0"/>
                <a:ea typeface="Times New Roman"/>
                <a:cs typeface="Times New Roman"/>
                <a:sym typeface="Times New Roman"/>
              </a:rPr>
              <a:t>. Pre-conference workshop presented at the International Division for Early Childhood Conference, Kansas City, MO.</a:t>
            </a:r>
          </a:p>
          <a:p>
            <a:pPr marL="0" indent="0">
              <a:lnSpc>
                <a:spcPct val="100000"/>
              </a:lnSpc>
              <a:buNone/>
            </a:pPr>
            <a:endParaRPr lang="en-US" dirty="0" smtClean="0">
              <a:solidFill>
                <a:schemeClr val="tx1"/>
              </a:solidFill>
              <a:latin typeface="Georgia" panose="02040502050405020303" pitchFamily="18" charset="0"/>
            </a:endParaRPr>
          </a:p>
          <a:p>
            <a:pPr marL="0" indent="0">
              <a:lnSpc>
                <a:spcPct val="100000"/>
              </a:lnSpc>
              <a:buNone/>
            </a:pPr>
            <a:r>
              <a:rPr lang="en-US" dirty="0" smtClean="0">
                <a:solidFill>
                  <a:schemeClr val="tx1"/>
                </a:solidFill>
                <a:latin typeface="Georgia" panose="02040502050405020303" pitchFamily="18" charset="0"/>
              </a:rPr>
              <a:t>Snyder</a:t>
            </a:r>
            <a:r>
              <a:rPr lang="en-US" dirty="0">
                <a:solidFill>
                  <a:schemeClr val="tx1"/>
                </a:solidFill>
                <a:latin typeface="Georgia" panose="02040502050405020303" pitchFamily="18" charset="0"/>
              </a:rPr>
              <a:t>, P., McLean, M., &amp; </a:t>
            </a:r>
            <a:r>
              <a:rPr lang="en-US" dirty="0" err="1">
                <a:solidFill>
                  <a:schemeClr val="tx1"/>
                </a:solidFill>
                <a:latin typeface="Georgia" panose="02040502050405020303" pitchFamily="18" charset="0"/>
              </a:rPr>
              <a:t>Zucker</a:t>
            </a:r>
            <a:r>
              <a:rPr lang="en-US" dirty="0">
                <a:solidFill>
                  <a:schemeClr val="tx1"/>
                </a:solidFill>
                <a:latin typeface="Georgia" panose="02040502050405020303" pitchFamily="18" charset="0"/>
              </a:rPr>
              <a:t>, A. (2015). </a:t>
            </a:r>
            <a:r>
              <a:rPr lang="en-US" i="1" dirty="0">
                <a:solidFill>
                  <a:schemeClr val="tx1"/>
                </a:solidFill>
                <a:latin typeface="Georgia" panose="02040502050405020303" pitchFamily="18" charset="0"/>
              </a:rPr>
              <a:t>Linking the DRDP 2015, Curricula, and Embedded Instruction</a:t>
            </a:r>
            <a:r>
              <a:rPr lang="en-US" dirty="0">
                <a:solidFill>
                  <a:schemeClr val="tx1"/>
                </a:solidFill>
                <a:latin typeface="Georgia" panose="02040502050405020303" pitchFamily="18" charset="0"/>
              </a:rPr>
              <a:t>. Gainesville, FL: University of Florida, Center for Excellence in Early Childhood Studies.</a:t>
            </a:r>
            <a:endParaRPr lang="en-US" sz="2000" dirty="0">
              <a:solidFill>
                <a:schemeClr val="tx1"/>
              </a:solidFill>
              <a:latin typeface="Georgia" panose="02040502050405020303" pitchFamily="18" charset="0"/>
            </a:endParaRPr>
          </a:p>
          <a:p>
            <a:pPr marL="0" indent="0">
              <a:lnSpc>
                <a:spcPct val="100000"/>
              </a:lnSpc>
              <a:buNone/>
            </a:pPr>
            <a:endParaRPr lang="en-US" sz="2000" dirty="0">
              <a:solidFill>
                <a:schemeClr val="tx1"/>
              </a:solidFill>
              <a:latin typeface="Georgia" panose="02040502050405020303" pitchFamily="18" charset="0"/>
            </a:endParaRPr>
          </a:p>
          <a:p>
            <a:pPr marL="0" indent="0">
              <a:lnSpc>
                <a:spcPct val="100000"/>
              </a:lnSpc>
              <a:buNone/>
            </a:pPr>
            <a:endParaRPr lang="en-US" sz="2800" dirty="0">
              <a:latin typeface="Georgia" panose="02040502050405020303" pitchFamily="18" charset="0"/>
            </a:endParaRPr>
          </a:p>
        </p:txBody>
      </p:sp>
    </p:spTree>
    <p:extLst>
      <p:ext uri="{BB962C8B-B14F-4D97-AF65-F5344CB8AC3E}">
        <p14:creationId xmlns:p14="http://schemas.microsoft.com/office/powerpoint/2010/main" val="11227810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Shape 478"/>
        <p:cNvGrpSpPr/>
        <p:nvPr/>
      </p:nvGrpSpPr>
      <p:grpSpPr>
        <a:xfrm>
          <a:off x="0" y="0"/>
          <a:ext cx="0" cy="0"/>
          <a:chOff x="0" y="0"/>
          <a:chExt cx="0" cy="0"/>
        </a:xfrm>
      </p:grpSpPr>
      <p:sp>
        <p:nvSpPr>
          <p:cNvPr id="479" name="Google Shape;479;p74"/>
          <p:cNvSpPr txBox="1">
            <a:spLocks noGrp="1"/>
          </p:cNvSpPr>
          <p:nvPr>
            <p:ph type="title"/>
          </p:nvPr>
        </p:nvSpPr>
        <p:spPr>
          <a:xfrm>
            <a:off x="415600" y="292031"/>
            <a:ext cx="113607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sz="4400" dirty="0">
                <a:latin typeface="Georgia" panose="02040502050405020303" pitchFamily="18" charset="0"/>
                <a:ea typeface="Times New Roman"/>
                <a:cs typeface="Times New Roman"/>
                <a:sym typeface="Times New Roman"/>
              </a:rPr>
              <a:t>Resources</a:t>
            </a:r>
            <a:endParaRPr sz="4400" dirty="0">
              <a:latin typeface="Georgia" panose="02040502050405020303" pitchFamily="18" charset="0"/>
              <a:ea typeface="Times New Roman"/>
              <a:cs typeface="Times New Roman"/>
              <a:sym typeface="Times New Roman"/>
            </a:endParaRPr>
          </a:p>
        </p:txBody>
      </p:sp>
      <p:sp>
        <p:nvSpPr>
          <p:cNvPr id="480" name="Google Shape;480;p74"/>
          <p:cNvSpPr txBox="1">
            <a:spLocks noGrp="1"/>
          </p:cNvSpPr>
          <p:nvPr>
            <p:ph type="body" idx="1"/>
          </p:nvPr>
        </p:nvSpPr>
        <p:spPr>
          <a:xfrm>
            <a:off x="415600" y="1734061"/>
            <a:ext cx="11360700" cy="4555200"/>
          </a:xfrm>
          <a:prstGeom prst="rect">
            <a:avLst/>
          </a:prstGeom>
        </p:spPr>
        <p:txBody>
          <a:bodyPr spcFirstLastPara="1" wrap="square" lIns="121900" tIns="121900" rIns="121900" bIns="121900" anchor="t" anchorCtr="0">
            <a:noAutofit/>
          </a:bodyPr>
          <a:lstStyle/>
          <a:p>
            <a:pPr lvl="0" indent="-228600" algn="l" rtl="0">
              <a:lnSpc>
                <a:spcPct val="100000"/>
              </a:lnSpc>
              <a:spcBef>
                <a:spcPts val="0"/>
              </a:spcBef>
              <a:spcAft>
                <a:spcPts val="0"/>
              </a:spcAft>
              <a:buClrTx/>
              <a:buSzPts val="3600"/>
              <a:buFont typeface="Arial" panose="020B0604020202020204" pitchFamily="34" charset="0"/>
              <a:buChar char="•"/>
            </a:pPr>
            <a:r>
              <a:rPr lang="en-US" sz="3600" dirty="0">
                <a:solidFill>
                  <a:srgbClr val="000000"/>
                </a:solidFill>
                <a:latin typeface="Georgia" panose="02040502050405020303" pitchFamily="18" charset="0"/>
                <a:ea typeface="Times New Roman"/>
                <a:cs typeface="Times New Roman"/>
                <a:sym typeface="Times New Roman"/>
              </a:rPr>
              <a:t>CONNECT </a:t>
            </a:r>
            <a:r>
              <a:rPr lang="en-US" sz="3600" dirty="0" smtClean="0">
                <a:solidFill>
                  <a:srgbClr val="000000"/>
                </a:solidFill>
                <a:latin typeface="Georgia" panose="02040502050405020303" pitchFamily="18" charset="0"/>
                <a:ea typeface="Times New Roman"/>
                <a:cs typeface="Times New Roman"/>
                <a:sym typeface="Times New Roman"/>
              </a:rPr>
              <a:t>Modules, </a:t>
            </a:r>
            <a:r>
              <a:rPr lang="en-US" sz="3600" u="sng" dirty="0" smtClean="0">
                <a:solidFill>
                  <a:schemeClr val="hlink"/>
                </a:solidFill>
                <a:latin typeface="Georgia" panose="02040502050405020303" pitchFamily="18" charset="0"/>
                <a:ea typeface="Times New Roman"/>
                <a:cs typeface="Times New Roman"/>
                <a:sym typeface="Times New Roman"/>
                <a:hlinkClick r:id="rId3" tooltip="web link"/>
              </a:rPr>
              <a:t>http</a:t>
            </a:r>
            <a:r>
              <a:rPr lang="en-US" sz="3600" u="sng" dirty="0">
                <a:solidFill>
                  <a:schemeClr val="hlink"/>
                </a:solidFill>
                <a:latin typeface="Georgia" panose="02040502050405020303" pitchFamily="18" charset="0"/>
                <a:ea typeface="Times New Roman"/>
                <a:cs typeface="Times New Roman"/>
                <a:sym typeface="Times New Roman"/>
                <a:hlinkClick r:id="rId3" tooltip="web link"/>
              </a:rPr>
              <a:t>://community.fpg.unc.edu</a:t>
            </a:r>
            <a:r>
              <a:rPr lang="en-US" sz="3600" u="sng" dirty="0" smtClean="0">
                <a:solidFill>
                  <a:schemeClr val="hlink"/>
                </a:solidFill>
                <a:latin typeface="Georgia" panose="02040502050405020303" pitchFamily="18" charset="0"/>
                <a:ea typeface="Times New Roman"/>
                <a:cs typeface="Times New Roman"/>
                <a:sym typeface="Times New Roman"/>
                <a:hlinkClick r:id="rId3" tooltip="web link"/>
              </a:rPr>
              <a:t>/</a:t>
            </a:r>
            <a:endParaRPr lang="en-US" sz="3600" u="sng" dirty="0" smtClean="0">
              <a:solidFill>
                <a:schemeClr val="hlink"/>
              </a:solidFill>
              <a:latin typeface="Georgia" panose="02040502050405020303" pitchFamily="18" charset="0"/>
              <a:ea typeface="Times New Roman"/>
              <a:cs typeface="Times New Roman"/>
              <a:sym typeface="Times New Roman"/>
            </a:endParaRPr>
          </a:p>
          <a:p>
            <a:pPr marL="228600" lvl="0" indent="0" algn="l" rtl="0">
              <a:lnSpc>
                <a:spcPct val="100000"/>
              </a:lnSpc>
              <a:spcBef>
                <a:spcPts val="0"/>
              </a:spcBef>
              <a:spcAft>
                <a:spcPts val="0"/>
              </a:spcAft>
              <a:buClrTx/>
              <a:buSzPts val="3600"/>
              <a:buNone/>
            </a:pPr>
            <a:endParaRPr sz="1800" dirty="0">
              <a:solidFill>
                <a:srgbClr val="000000"/>
              </a:solidFill>
              <a:latin typeface="Georgia" panose="02040502050405020303" pitchFamily="18" charset="0"/>
              <a:ea typeface="Times New Roman"/>
              <a:cs typeface="Times New Roman"/>
              <a:sym typeface="Times New Roman"/>
            </a:endParaRPr>
          </a:p>
          <a:p>
            <a:pPr lvl="0" indent="-228600" algn="l" rtl="0">
              <a:lnSpc>
                <a:spcPct val="100000"/>
              </a:lnSpc>
              <a:spcBef>
                <a:spcPts val="2100"/>
              </a:spcBef>
              <a:spcAft>
                <a:spcPts val="0"/>
              </a:spcAft>
              <a:buClrTx/>
              <a:buSzPts val="3600"/>
              <a:buFont typeface="Arial" panose="020B0604020202020204" pitchFamily="34" charset="0"/>
              <a:buChar char="•"/>
            </a:pPr>
            <a:r>
              <a:rPr lang="en-US" sz="3600" dirty="0">
                <a:solidFill>
                  <a:srgbClr val="000000"/>
                </a:solidFill>
                <a:latin typeface="Georgia" panose="02040502050405020303" pitchFamily="18" charset="0"/>
                <a:ea typeface="Times New Roman"/>
                <a:cs typeface="Times New Roman"/>
                <a:sym typeface="Times New Roman"/>
              </a:rPr>
              <a:t>Head Start Center for </a:t>
            </a:r>
            <a:r>
              <a:rPr lang="en-US" sz="3600" dirty="0" smtClean="0">
                <a:solidFill>
                  <a:srgbClr val="000000"/>
                </a:solidFill>
                <a:latin typeface="Georgia" panose="02040502050405020303" pitchFamily="18" charset="0"/>
                <a:ea typeface="Times New Roman"/>
                <a:cs typeface="Times New Roman"/>
                <a:sym typeface="Times New Roman"/>
              </a:rPr>
              <a:t>Inclusion, </a:t>
            </a:r>
            <a:r>
              <a:rPr lang="en-US" sz="3600" u="sng" dirty="0" smtClean="0">
                <a:solidFill>
                  <a:schemeClr val="hlink"/>
                </a:solidFill>
                <a:latin typeface="Georgia" panose="02040502050405020303" pitchFamily="18" charset="0"/>
                <a:ea typeface="Times New Roman"/>
                <a:cs typeface="Times New Roman"/>
                <a:sym typeface="Times New Roman"/>
                <a:hlinkClick r:id="rId4" tooltip="web link"/>
              </a:rPr>
              <a:t>http://</a:t>
            </a:r>
            <a:r>
              <a:rPr lang="en-US" sz="3600" u="sng" dirty="0">
                <a:solidFill>
                  <a:schemeClr val="hlink"/>
                </a:solidFill>
                <a:latin typeface="Georgia" panose="02040502050405020303" pitchFamily="18" charset="0"/>
                <a:ea typeface="Times New Roman"/>
                <a:cs typeface="Times New Roman"/>
                <a:sym typeface="Times New Roman"/>
                <a:hlinkClick r:id="rId4" tooltip="web link"/>
              </a:rPr>
              <a:t>headstartinclusion.org/ </a:t>
            </a:r>
            <a:endParaRPr lang="en-US" sz="3600" u="sng" dirty="0" smtClean="0">
              <a:solidFill>
                <a:schemeClr val="hlink"/>
              </a:solidFill>
              <a:latin typeface="Georgia" panose="02040502050405020303" pitchFamily="18" charset="0"/>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Shape 485"/>
        <p:cNvGrpSpPr/>
        <p:nvPr/>
      </p:nvGrpSpPr>
      <p:grpSpPr>
        <a:xfrm>
          <a:off x="0" y="0"/>
          <a:ext cx="0" cy="0"/>
          <a:chOff x="0" y="0"/>
          <a:chExt cx="0" cy="0"/>
        </a:xfrm>
      </p:grpSpPr>
      <p:sp>
        <p:nvSpPr>
          <p:cNvPr id="486" name="Google Shape;486;p75"/>
          <p:cNvSpPr txBox="1">
            <a:spLocks noGrp="1"/>
          </p:cNvSpPr>
          <p:nvPr>
            <p:ph type="title"/>
          </p:nvPr>
        </p:nvSpPr>
        <p:spPr>
          <a:xfrm>
            <a:off x="838200" y="228600"/>
            <a:ext cx="10515600" cy="78971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sz="4400" dirty="0">
                <a:latin typeface="Georgia" panose="02040502050405020303" pitchFamily="18" charset="0"/>
                <a:ea typeface="Times New Roman"/>
                <a:cs typeface="Times New Roman"/>
                <a:sym typeface="Times New Roman"/>
              </a:rPr>
              <a:t>Thank You!</a:t>
            </a:r>
            <a:endParaRPr sz="4400" dirty="0">
              <a:latin typeface="Georgia" panose="02040502050405020303" pitchFamily="18" charset="0"/>
              <a:ea typeface="Times New Roman"/>
              <a:cs typeface="Times New Roman"/>
              <a:sym typeface="Times New Roman"/>
            </a:endParaRPr>
          </a:p>
        </p:txBody>
      </p:sp>
      <p:sp>
        <p:nvSpPr>
          <p:cNvPr id="487" name="Google Shape;487;p75"/>
          <p:cNvSpPr txBox="1">
            <a:spLocks noGrp="1"/>
          </p:cNvSpPr>
          <p:nvPr>
            <p:ph type="body" idx="1"/>
          </p:nvPr>
        </p:nvSpPr>
        <p:spPr>
          <a:xfrm>
            <a:off x="509155" y="1226127"/>
            <a:ext cx="11315700" cy="547600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1800"/>
              <a:buNone/>
            </a:pPr>
            <a:r>
              <a:rPr lang="en-US" sz="3200" dirty="0">
                <a:solidFill>
                  <a:srgbClr val="000000"/>
                </a:solidFill>
                <a:latin typeface="Georgia" panose="02040502050405020303" pitchFamily="18" charset="0"/>
                <a:ea typeface="Times New Roman"/>
                <a:cs typeface="Times New Roman"/>
                <a:sym typeface="Times New Roman"/>
              </a:rPr>
              <a:t>If you have any questions about the content in this module or need further assistance implementing a systems approach to early childhood inclusive practices, please contact the early childhood staff at the following T/TACs</a:t>
            </a:r>
            <a:r>
              <a:rPr lang="en-US" sz="3200" dirty="0" smtClean="0">
                <a:solidFill>
                  <a:srgbClr val="000000"/>
                </a:solidFill>
                <a:latin typeface="Georgia" panose="02040502050405020303" pitchFamily="18" charset="0"/>
                <a:ea typeface="Times New Roman"/>
                <a:cs typeface="Times New Roman"/>
                <a:sym typeface="Times New Roman"/>
              </a:rPr>
              <a:t>.</a:t>
            </a:r>
          </a:p>
          <a:p>
            <a:pPr marL="0" lvl="0" indent="0" algn="l" rtl="0">
              <a:lnSpc>
                <a:spcPct val="100000"/>
              </a:lnSpc>
              <a:spcBef>
                <a:spcPts val="1000"/>
              </a:spcBef>
              <a:spcAft>
                <a:spcPts val="0"/>
              </a:spcAft>
              <a:buSzPts val="1800"/>
              <a:buNone/>
            </a:pPr>
            <a:endParaRPr sz="1200" dirty="0">
              <a:solidFill>
                <a:srgbClr val="000000"/>
              </a:solidFill>
              <a:latin typeface="Georgia" panose="02040502050405020303" pitchFamily="18" charset="0"/>
              <a:ea typeface="Times New Roman"/>
              <a:cs typeface="Times New Roman"/>
              <a:sym typeface="Times New Roman"/>
            </a:endParaRPr>
          </a:p>
          <a:p>
            <a:pPr marL="0" lvl="0" indent="0" algn="l" rtl="0">
              <a:lnSpc>
                <a:spcPct val="100000"/>
              </a:lnSpc>
              <a:spcBef>
                <a:spcPts val="1000"/>
              </a:spcBef>
              <a:spcAft>
                <a:spcPts val="0"/>
              </a:spcAft>
              <a:buSzPts val="1800"/>
              <a:buNone/>
            </a:pPr>
            <a:r>
              <a:rPr lang="en-US" sz="3000" dirty="0">
                <a:solidFill>
                  <a:srgbClr val="000000"/>
                </a:solidFill>
                <a:latin typeface="Georgia" panose="02040502050405020303" pitchFamily="18" charset="0"/>
                <a:ea typeface="Times New Roman"/>
                <a:cs typeface="Times New Roman"/>
                <a:sym typeface="Times New Roman"/>
              </a:rPr>
              <a:t>Regions </a:t>
            </a:r>
            <a:r>
              <a:rPr lang="en-US" sz="3000" dirty="0" smtClean="0">
                <a:solidFill>
                  <a:srgbClr val="000000"/>
                </a:solidFill>
                <a:latin typeface="Georgia" panose="02040502050405020303" pitchFamily="18" charset="0"/>
                <a:ea typeface="Times New Roman"/>
                <a:cs typeface="Times New Roman"/>
                <a:sym typeface="Times New Roman"/>
              </a:rPr>
              <a:t>1 &amp; 8	VCU		804-828-6947 </a:t>
            </a:r>
            <a:r>
              <a:rPr lang="en-US" sz="3000" dirty="0">
                <a:solidFill>
                  <a:srgbClr val="000000"/>
                </a:solidFill>
                <a:latin typeface="Georgia" panose="02040502050405020303" pitchFamily="18" charset="0"/>
                <a:ea typeface="Times New Roman"/>
                <a:cs typeface="Times New Roman"/>
                <a:sym typeface="Times New Roman"/>
              </a:rPr>
              <a:t>or 434-292-3723</a:t>
            </a:r>
            <a:endParaRPr sz="3000" dirty="0">
              <a:solidFill>
                <a:srgbClr val="000000"/>
              </a:solidFill>
              <a:latin typeface="Georgia" panose="02040502050405020303" pitchFamily="18" charset="0"/>
              <a:ea typeface="Times New Roman"/>
              <a:cs typeface="Times New Roman"/>
              <a:sym typeface="Times New Roman"/>
            </a:endParaRPr>
          </a:p>
          <a:p>
            <a:pPr marL="0" lvl="0" indent="0" algn="l" rtl="0">
              <a:lnSpc>
                <a:spcPct val="100000"/>
              </a:lnSpc>
              <a:spcBef>
                <a:spcPts val="1000"/>
              </a:spcBef>
              <a:spcAft>
                <a:spcPts val="0"/>
              </a:spcAft>
              <a:buSzPts val="1800"/>
              <a:buNone/>
            </a:pPr>
            <a:r>
              <a:rPr lang="en-US" sz="3000" dirty="0">
                <a:solidFill>
                  <a:srgbClr val="000000"/>
                </a:solidFill>
                <a:latin typeface="Georgia" panose="02040502050405020303" pitchFamily="18" charset="0"/>
                <a:ea typeface="Times New Roman"/>
                <a:cs typeface="Times New Roman"/>
                <a:sym typeface="Times New Roman"/>
              </a:rPr>
              <a:t>Regions </a:t>
            </a:r>
            <a:r>
              <a:rPr lang="en-US" sz="3000" dirty="0" smtClean="0">
                <a:solidFill>
                  <a:srgbClr val="000000"/>
                </a:solidFill>
                <a:latin typeface="Georgia" panose="02040502050405020303" pitchFamily="18" charset="0"/>
                <a:ea typeface="Times New Roman"/>
                <a:cs typeface="Times New Roman"/>
                <a:sym typeface="Times New Roman"/>
              </a:rPr>
              <a:t>2 &amp; 3	ODU		757-683-4333</a:t>
            </a:r>
            <a:endParaRPr sz="3000" dirty="0">
              <a:solidFill>
                <a:srgbClr val="000000"/>
              </a:solidFill>
              <a:latin typeface="Georgia" panose="02040502050405020303" pitchFamily="18" charset="0"/>
              <a:ea typeface="Times New Roman"/>
              <a:cs typeface="Times New Roman"/>
              <a:sym typeface="Times New Roman"/>
            </a:endParaRPr>
          </a:p>
          <a:p>
            <a:pPr marL="0" lvl="0" indent="0" algn="l" rtl="0">
              <a:lnSpc>
                <a:spcPct val="100000"/>
              </a:lnSpc>
              <a:spcBef>
                <a:spcPts val="1000"/>
              </a:spcBef>
              <a:spcAft>
                <a:spcPts val="0"/>
              </a:spcAft>
              <a:buSzPts val="1800"/>
              <a:buNone/>
            </a:pPr>
            <a:r>
              <a:rPr lang="en-US" sz="3000" dirty="0">
                <a:solidFill>
                  <a:srgbClr val="000000"/>
                </a:solidFill>
                <a:latin typeface="Georgia" panose="02040502050405020303" pitchFamily="18" charset="0"/>
                <a:ea typeface="Times New Roman"/>
                <a:cs typeface="Times New Roman"/>
                <a:sym typeface="Times New Roman"/>
              </a:rPr>
              <a:t>Region </a:t>
            </a:r>
            <a:r>
              <a:rPr lang="en-US" sz="3000" dirty="0" smtClean="0">
                <a:solidFill>
                  <a:srgbClr val="000000"/>
                </a:solidFill>
                <a:latin typeface="Georgia" panose="02040502050405020303" pitchFamily="18" charset="0"/>
                <a:ea typeface="Times New Roman"/>
                <a:cs typeface="Times New Roman"/>
                <a:sym typeface="Times New Roman"/>
              </a:rPr>
              <a:t>4		GMU	703-993-4496</a:t>
            </a:r>
            <a:endParaRPr sz="3000" dirty="0">
              <a:solidFill>
                <a:srgbClr val="000000"/>
              </a:solidFill>
              <a:latin typeface="Georgia" panose="02040502050405020303" pitchFamily="18" charset="0"/>
              <a:ea typeface="Times New Roman"/>
              <a:cs typeface="Times New Roman"/>
              <a:sym typeface="Times New Roman"/>
            </a:endParaRPr>
          </a:p>
          <a:p>
            <a:pPr marL="0" lvl="0" indent="0" algn="l" rtl="0">
              <a:lnSpc>
                <a:spcPct val="100000"/>
              </a:lnSpc>
              <a:spcBef>
                <a:spcPts val="1000"/>
              </a:spcBef>
              <a:spcAft>
                <a:spcPts val="0"/>
              </a:spcAft>
              <a:buSzPts val="1800"/>
              <a:buNone/>
            </a:pPr>
            <a:r>
              <a:rPr lang="en-US" sz="3000" dirty="0">
                <a:solidFill>
                  <a:srgbClr val="000000"/>
                </a:solidFill>
                <a:latin typeface="Georgia" panose="02040502050405020303" pitchFamily="18" charset="0"/>
                <a:ea typeface="Times New Roman"/>
                <a:cs typeface="Times New Roman"/>
                <a:sym typeface="Times New Roman"/>
              </a:rPr>
              <a:t>Region </a:t>
            </a:r>
            <a:r>
              <a:rPr lang="en-US" sz="3000" dirty="0" smtClean="0">
                <a:solidFill>
                  <a:srgbClr val="000000"/>
                </a:solidFill>
                <a:latin typeface="Georgia" panose="02040502050405020303" pitchFamily="18" charset="0"/>
                <a:ea typeface="Times New Roman"/>
                <a:cs typeface="Times New Roman"/>
                <a:sym typeface="Times New Roman"/>
              </a:rPr>
              <a:t>5		JMU		540-568-6746</a:t>
            </a:r>
            <a:endParaRPr sz="3000" dirty="0">
              <a:solidFill>
                <a:srgbClr val="000000"/>
              </a:solidFill>
              <a:latin typeface="Georgia" panose="02040502050405020303" pitchFamily="18" charset="0"/>
              <a:ea typeface="Times New Roman"/>
              <a:cs typeface="Times New Roman"/>
              <a:sym typeface="Times New Roman"/>
            </a:endParaRPr>
          </a:p>
          <a:p>
            <a:pPr marL="0" lvl="0" indent="0" algn="l" rtl="0">
              <a:lnSpc>
                <a:spcPct val="100000"/>
              </a:lnSpc>
              <a:spcBef>
                <a:spcPts val="1000"/>
              </a:spcBef>
              <a:spcAft>
                <a:spcPts val="0"/>
              </a:spcAft>
              <a:buSzPts val="1800"/>
              <a:buNone/>
            </a:pPr>
            <a:r>
              <a:rPr lang="en-US" sz="3000" dirty="0">
                <a:solidFill>
                  <a:srgbClr val="000000"/>
                </a:solidFill>
                <a:latin typeface="Georgia" panose="02040502050405020303" pitchFamily="18" charset="0"/>
                <a:ea typeface="Times New Roman"/>
                <a:cs typeface="Times New Roman"/>
                <a:sym typeface="Times New Roman"/>
              </a:rPr>
              <a:t>Regions </a:t>
            </a:r>
            <a:r>
              <a:rPr lang="en-US" sz="3000" dirty="0" smtClean="0">
                <a:solidFill>
                  <a:srgbClr val="000000"/>
                </a:solidFill>
                <a:latin typeface="Georgia" panose="02040502050405020303" pitchFamily="18" charset="0"/>
                <a:ea typeface="Times New Roman"/>
                <a:cs typeface="Times New Roman"/>
                <a:sym typeface="Times New Roman"/>
              </a:rPr>
              <a:t>6 &amp; 7	VT		540-231-5167</a:t>
            </a:r>
            <a:endParaRPr sz="3000" dirty="0">
              <a:solidFill>
                <a:srgbClr val="000000"/>
              </a:solidFill>
              <a:latin typeface="Georgia" panose="02040502050405020303" pitchFamily="18" charset="0"/>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79"/>
        <p:cNvGrpSpPr/>
        <p:nvPr/>
      </p:nvGrpSpPr>
      <p:grpSpPr>
        <a:xfrm>
          <a:off x="0" y="0"/>
          <a:ext cx="0" cy="0"/>
          <a:chOff x="0" y="0"/>
          <a:chExt cx="0" cy="0"/>
        </a:xfrm>
      </p:grpSpPr>
      <p:sp>
        <p:nvSpPr>
          <p:cNvPr id="180" name="Google Shape;180;p36"/>
          <p:cNvSpPr txBox="1">
            <a:spLocks noGrp="1"/>
          </p:cNvSpPr>
          <p:nvPr>
            <p:ph type="title"/>
          </p:nvPr>
        </p:nvSpPr>
        <p:spPr>
          <a:xfrm>
            <a:off x="338678" y="288758"/>
            <a:ext cx="11262000" cy="95290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accent1"/>
              </a:buClr>
              <a:buSzPts val="3600"/>
              <a:buFont typeface="Batang"/>
              <a:buNone/>
            </a:pPr>
            <a:r>
              <a:rPr lang="en-US" sz="4400" dirty="0">
                <a:latin typeface="Georgia" panose="02040502050405020303" pitchFamily="18" charset="0"/>
                <a:ea typeface="Times New Roman"/>
                <a:cs typeface="Times New Roman"/>
                <a:sym typeface="Times New Roman"/>
              </a:rPr>
              <a:t>What is Embedded Instruction?</a:t>
            </a:r>
            <a:endParaRPr sz="4400" dirty="0">
              <a:latin typeface="Georgia" panose="02040502050405020303" pitchFamily="18" charset="0"/>
              <a:ea typeface="Times New Roman"/>
              <a:cs typeface="Times New Roman"/>
              <a:sym typeface="Times New Roman"/>
            </a:endParaRPr>
          </a:p>
        </p:txBody>
      </p:sp>
      <p:sp>
        <p:nvSpPr>
          <p:cNvPr id="181" name="Google Shape;181;p36"/>
          <p:cNvSpPr txBox="1">
            <a:spLocks noGrp="1"/>
          </p:cNvSpPr>
          <p:nvPr>
            <p:ph type="body" idx="1"/>
          </p:nvPr>
        </p:nvSpPr>
        <p:spPr>
          <a:xfrm>
            <a:off x="866228" y="2387837"/>
            <a:ext cx="10206900" cy="2848306"/>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2880"/>
              <a:buNone/>
            </a:pPr>
            <a:r>
              <a:rPr lang="en-US" sz="3600" b="1" dirty="0">
                <a:solidFill>
                  <a:schemeClr val="dk1"/>
                </a:solidFill>
                <a:latin typeface="Georgia" panose="02040502050405020303" pitchFamily="18" charset="0"/>
                <a:ea typeface="Times New Roman"/>
                <a:cs typeface="Times New Roman"/>
                <a:sym typeface="Times New Roman"/>
              </a:rPr>
              <a:t>“</a:t>
            </a:r>
            <a:r>
              <a:rPr lang="en-US" sz="3600" dirty="0">
                <a:solidFill>
                  <a:schemeClr val="dk1"/>
                </a:solidFill>
                <a:latin typeface="Georgia" panose="02040502050405020303" pitchFamily="18" charset="0"/>
                <a:ea typeface="Times New Roman"/>
                <a:cs typeface="Times New Roman"/>
                <a:sym typeface="Times New Roman"/>
              </a:rPr>
              <a:t>An approach used to promote child engagement, learning, and independence in everyday activities, routines, and transitions.”</a:t>
            </a:r>
            <a:endParaRPr sz="3600" dirty="0">
              <a:solidFill>
                <a:schemeClr val="dk1"/>
              </a:solidFill>
              <a:latin typeface="Georgia" panose="02040502050405020303" pitchFamily="18" charset="0"/>
              <a:ea typeface="Times New Roman"/>
              <a:cs typeface="Times New Roman"/>
              <a:sym typeface="Times New Roman"/>
            </a:endParaRPr>
          </a:p>
        </p:txBody>
      </p:sp>
      <p:sp>
        <p:nvSpPr>
          <p:cNvPr id="182" name="Google Shape;182;p36"/>
          <p:cNvSpPr txBox="1">
            <a:spLocks noGrp="1"/>
          </p:cNvSpPr>
          <p:nvPr>
            <p:ph type="ftr" idx="11"/>
          </p:nvPr>
        </p:nvSpPr>
        <p:spPr>
          <a:xfrm>
            <a:off x="529628" y="5925075"/>
            <a:ext cx="8383366" cy="555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2400" dirty="0" smtClean="0">
                <a:latin typeface="Georgia" panose="02040502050405020303" pitchFamily="18" charset="0"/>
              </a:rPr>
              <a:t>(Snyder, McLaughlin, </a:t>
            </a:r>
            <a:r>
              <a:rPr lang="en-US" sz="2400" dirty="0" err="1" smtClean="0">
                <a:latin typeface="Georgia" panose="02040502050405020303" pitchFamily="18" charset="0"/>
              </a:rPr>
              <a:t>Hemmeter</a:t>
            </a:r>
            <a:r>
              <a:rPr lang="en-US" sz="2400" dirty="0" smtClean="0">
                <a:latin typeface="Georgia" panose="02040502050405020303" pitchFamily="18" charset="0"/>
              </a:rPr>
              <a:t>, McLean, </a:t>
            </a:r>
            <a:r>
              <a:rPr lang="en-US" sz="2400" dirty="0">
                <a:latin typeface="Georgia" panose="02040502050405020303" pitchFamily="18" charset="0"/>
              </a:rPr>
              <a:t>&amp; </a:t>
            </a:r>
            <a:r>
              <a:rPr lang="en-US" sz="2400" dirty="0" err="1" smtClean="0">
                <a:latin typeface="Georgia" panose="02040502050405020303" pitchFamily="18" charset="0"/>
              </a:rPr>
              <a:t>Sandall</a:t>
            </a:r>
            <a:r>
              <a:rPr lang="en-US" sz="2400" dirty="0" smtClean="0">
                <a:latin typeface="Georgia" panose="02040502050405020303" pitchFamily="18" charset="0"/>
              </a:rPr>
              <a:t>, 2010)</a:t>
            </a:r>
            <a:endParaRPr sz="2400" dirty="0">
              <a:latin typeface="Georgia" panose="02040502050405020303"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87"/>
        <p:cNvGrpSpPr/>
        <p:nvPr/>
      </p:nvGrpSpPr>
      <p:grpSpPr>
        <a:xfrm>
          <a:off x="0" y="0"/>
          <a:ext cx="0" cy="0"/>
          <a:chOff x="0" y="0"/>
          <a:chExt cx="0" cy="0"/>
        </a:xfrm>
      </p:grpSpPr>
      <p:sp>
        <p:nvSpPr>
          <p:cNvPr id="188" name="Google Shape;188;p37"/>
          <p:cNvSpPr txBox="1">
            <a:spLocks noGrp="1"/>
          </p:cNvSpPr>
          <p:nvPr>
            <p:ph type="title"/>
          </p:nvPr>
        </p:nvSpPr>
        <p:spPr>
          <a:xfrm>
            <a:off x="415600" y="225081"/>
            <a:ext cx="113607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sz="4400" dirty="0">
                <a:solidFill>
                  <a:srgbClr val="000000"/>
                </a:solidFill>
                <a:latin typeface="Georgia" panose="02040502050405020303" pitchFamily="18" charset="0"/>
                <a:ea typeface="Times New Roman"/>
                <a:cs typeface="Times New Roman"/>
                <a:sym typeface="Times New Roman"/>
              </a:rPr>
              <a:t>Benefits of Embedded Instruction</a:t>
            </a:r>
            <a:endParaRPr sz="4400" dirty="0">
              <a:solidFill>
                <a:srgbClr val="000000"/>
              </a:solidFill>
              <a:latin typeface="Georgia" panose="02040502050405020303" pitchFamily="18" charset="0"/>
              <a:ea typeface="Times New Roman"/>
              <a:cs typeface="Times New Roman"/>
              <a:sym typeface="Times New Roman"/>
            </a:endParaRPr>
          </a:p>
        </p:txBody>
      </p:sp>
      <p:sp>
        <p:nvSpPr>
          <p:cNvPr id="189" name="Google Shape;189;p37"/>
          <p:cNvSpPr txBox="1">
            <a:spLocks noGrp="1"/>
          </p:cNvSpPr>
          <p:nvPr>
            <p:ph type="body" idx="1"/>
          </p:nvPr>
        </p:nvSpPr>
        <p:spPr>
          <a:xfrm>
            <a:off x="415600" y="1142249"/>
            <a:ext cx="11360700" cy="5451055"/>
          </a:xfrm>
          <a:prstGeom prst="rect">
            <a:avLst/>
          </a:prstGeom>
        </p:spPr>
        <p:txBody>
          <a:bodyPr spcFirstLastPara="1" wrap="square" lIns="121900" tIns="121900" rIns="121900" bIns="121900" anchor="t" anchorCtr="0">
            <a:noAutofit/>
          </a:bodyPr>
          <a:lstStyle/>
          <a:p>
            <a:pPr marL="685800" lvl="0" indent="-457200" algn="l" rtl="0">
              <a:lnSpc>
                <a:spcPct val="100000"/>
              </a:lnSpc>
              <a:spcBef>
                <a:spcPts val="1000"/>
              </a:spcBef>
              <a:spcAft>
                <a:spcPts val="0"/>
              </a:spcAft>
              <a:buClr>
                <a:schemeClr val="dk1"/>
              </a:buClr>
              <a:buSzPts val="3000"/>
              <a:buFont typeface="Arial" panose="020B0604020202020204" pitchFamily="34" charset="0"/>
              <a:buChar char="•"/>
            </a:pPr>
            <a:r>
              <a:rPr lang="en-US" sz="3600" dirty="0">
                <a:solidFill>
                  <a:schemeClr val="dk1"/>
                </a:solidFill>
                <a:latin typeface="Georgia" panose="02040502050405020303" pitchFamily="18" charset="0"/>
                <a:ea typeface="Times New Roman"/>
                <a:cs typeface="Times New Roman"/>
                <a:sym typeface="Times New Roman"/>
              </a:rPr>
              <a:t>Maximizes children’s motivation by considering their interests and </a:t>
            </a:r>
            <a:r>
              <a:rPr lang="en-US" sz="3600" dirty="0" smtClean="0">
                <a:solidFill>
                  <a:schemeClr val="dk1"/>
                </a:solidFill>
                <a:latin typeface="Georgia" panose="02040502050405020303" pitchFamily="18" charset="0"/>
                <a:ea typeface="Times New Roman"/>
                <a:cs typeface="Times New Roman"/>
                <a:sym typeface="Times New Roman"/>
              </a:rPr>
              <a:t>preferences</a:t>
            </a:r>
          </a:p>
          <a:p>
            <a:pPr marL="228600" lvl="0" indent="0" algn="l" rtl="0">
              <a:lnSpc>
                <a:spcPct val="100000"/>
              </a:lnSpc>
              <a:spcBef>
                <a:spcPts val="1000"/>
              </a:spcBef>
              <a:spcAft>
                <a:spcPts val="0"/>
              </a:spcAft>
              <a:buClr>
                <a:schemeClr val="dk1"/>
              </a:buClr>
              <a:buSzPts val="3000"/>
              <a:buNone/>
            </a:pPr>
            <a:endParaRPr lang="en-US" sz="1400" dirty="0" smtClean="0">
              <a:solidFill>
                <a:schemeClr val="dk1"/>
              </a:solidFill>
              <a:latin typeface="Georgia" panose="02040502050405020303" pitchFamily="18" charset="0"/>
              <a:ea typeface="Times New Roman"/>
              <a:cs typeface="Times New Roman"/>
              <a:sym typeface="Times New Roman"/>
            </a:endParaRPr>
          </a:p>
          <a:p>
            <a:pPr marL="685800" lvl="0" indent="-457200" algn="l" rtl="0">
              <a:lnSpc>
                <a:spcPct val="100000"/>
              </a:lnSpc>
              <a:spcBef>
                <a:spcPts val="1000"/>
              </a:spcBef>
              <a:spcAft>
                <a:spcPts val="0"/>
              </a:spcAft>
              <a:buClr>
                <a:schemeClr val="dk1"/>
              </a:buClr>
              <a:buSzPts val="3000"/>
              <a:buFont typeface="Arial" panose="020B0604020202020204" pitchFamily="34" charset="0"/>
              <a:buChar char="•"/>
            </a:pPr>
            <a:r>
              <a:rPr lang="en-US" sz="3600" dirty="0" smtClean="0">
                <a:solidFill>
                  <a:schemeClr val="dk1"/>
                </a:solidFill>
                <a:latin typeface="Georgia" panose="02040502050405020303" pitchFamily="18" charset="0"/>
                <a:ea typeface="Times New Roman"/>
                <a:cs typeface="Times New Roman"/>
                <a:sym typeface="Times New Roman"/>
              </a:rPr>
              <a:t>Provides </a:t>
            </a:r>
            <a:r>
              <a:rPr lang="en-US" sz="3600" dirty="0">
                <a:solidFill>
                  <a:schemeClr val="dk1"/>
                </a:solidFill>
                <a:latin typeface="Georgia" panose="02040502050405020303" pitchFamily="18" charset="0"/>
                <a:ea typeface="Times New Roman"/>
                <a:cs typeface="Times New Roman"/>
                <a:sym typeface="Times New Roman"/>
              </a:rPr>
              <a:t>opportunities to learn and practice important skills in meaningful contexts using authentic </a:t>
            </a:r>
            <a:r>
              <a:rPr lang="en-US" sz="3600" dirty="0" smtClean="0">
                <a:solidFill>
                  <a:schemeClr val="dk1"/>
                </a:solidFill>
                <a:latin typeface="Georgia" panose="02040502050405020303" pitchFamily="18" charset="0"/>
                <a:ea typeface="Times New Roman"/>
                <a:cs typeface="Times New Roman"/>
                <a:sym typeface="Times New Roman"/>
              </a:rPr>
              <a:t>materials</a:t>
            </a:r>
          </a:p>
          <a:p>
            <a:pPr marL="228600" lvl="0" indent="0" algn="l" rtl="0">
              <a:lnSpc>
                <a:spcPct val="100000"/>
              </a:lnSpc>
              <a:spcBef>
                <a:spcPts val="1000"/>
              </a:spcBef>
              <a:spcAft>
                <a:spcPts val="0"/>
              </a:spcAft>
              <a:buClr>
                <a:schemeClr val="dk1"/>
              </a:buClr>
              <a:buSzPts val="3000"/>
              <a:buNone/>
            </a:pPr>
            <a:endParaRPr lang="en-US" sz="1400" dirty="0" smtClean="0">
              <a:solidFill>
                <a:schemeClr val="dk1"/>
              </a:solidFill>
              <a:latin typeface="Georgia" panose="02040502050405020303" pitchFamily="18" charset="0"/>
              <a:ea typeface="Times New Roman"/>
              <a:cs typeface="Times New Roman"/>
              <a:sym typeface="Times New Roman"/>
            </a:endParaRPr>
          </a:p>
          <a:p>
            <a:pPr marL="685800" lvl="0" indent="-457200" algn="l" rtl="0">
              <a:lnSpc>
                <a:spcPct val="100000"/>
              </a:lnSpc>
              <a:spcBef>
                <a:spcPts val="1000"/>
              </a:spcBef>
              <a:spcAft>
                <a:spcPts val="0"/>
              </a:spcAft>
              <a:buClr>
                <a:schemeClr val="dk1"/>
              </a:buClr>
              <a:buSzPts val="3000"/>
              <a:buFont typeface="Arial" panose="020B0604020202020204" pitchFamily="34" charset="0"/>
              <a:buChar char="•"/>
            </a:pPr>
            <a:r>
              <a:rPr lang="en-US" sz="3600" dirty="0" smtClean="0">
                <a:solidFill>
                  <a:schemeClr val="dk1"/>
                </a:solidFill>
                <a:latin typeface="Georgia" panose="02040502050405020303" pitchFamily="18" charset="0"/>
                <a:ea typeface="Times New Roman"/>
                <a:cs typeface="Times New Roman"/>
                <a:sym typeface="Times New Roman"/>
              </a:rPr>
              <a:t>Teaches </a:t>
            </a:r>
            <a:r>
              <a:rPr lang="en-US" sz="3600" dirty="0">
                <a:solidFill>
                  <a:schemeClr val="dk1"/>
                </a:solidFill>
                <a:latin typeface="Georgia" panose="02040502050405020303" pitchFamily="18" charset="0"/>
                <a:ea typeface="Times New Roman"/>
                <a:cs typeface="Times New Roman"/>
                <a:sym typeface="Times New Roman"/>
              </a:rPr>
              <a:t>skills to a child in activities alongside all children</a:t>
            </a:r>
            <a:endParaRPr sz="3600" dirty="0">
              <a:solidFill>
                <a:schemeClr val="dk1"/>
              </a:solidFill>
              <a:latin typeface="Georgia" panose="02040502050405020303" pitchFamily="18" charset="0"/>
              <a:ea typeface="Times New Roman"/>
              <a:cs typeface="Times New Roman"/>
              <a:sym typeface="Times New Roman"/>
            </a:endParaRPr>
          </a:p>
          <a:p>
            <a:pPr marL="457200" lvl="0" indent="0" algn="l" rtl="0">
              <a:spcBef>
                <a:spcPts val="0"/>
              </a:spcBef>
              <a:spcAft>
                <a:spcPts val="2100"/>
              </a:spcAft>
              <a:buNone/>
            </a:pPr>
            <a:endParaRPr dirty="0">
              <a:latin typeface="Georgia" panose="02040502050405020303" pitchFamily="18" charset="0"/>
            </a:endParaRPr>
          </a:p>
        </p:txBody>
      </p:sp>
      <p:sp>
        <p:nvSpPr>
          <p:cNvPr id="190" name="Google Shape;190;p37"/>
          <p:cNvSpPr txBox="1"/>
          <p:nvPr/>
        </p:nvSpPr>
        <p:spPr>
          <a:xfrm>
            <a:off x="559979" y="6137142"/>
            <a:ext cx="3136122" cy="456162"/>
          </a:xfrm>
          <a:prstGeom prst="rect">
            <a:avLst/>
          </a:prstGeom>
          <a:noFill/>
          <a:ln>
            <a:noFill/>
          </a:ln>
        </p:spPr>
        <p:txBody>
          <a:bodyPr spcFirstLastPara="1" wrap="square" lIns="91425" tIns="91425" rIns="91425" bIns="91425" anchor="t" anchorCtr="0">
            <a:noAutofit/>
          </a:bodyPr>
          <a:lstStyle/>
          <a:p>
            <a:pPr lvl="0"/>
            <a:r>
              <a:rPr lang="en-US" sz="2400" dirty="0">
                <a:latin typeface="Georgia" panose="02040502050405020303" pitchFamily="18" charset="0"/>
              </a:rPr>
              <a:t>(Snyder, </a:t>
            </a:r>
            <a:r>
              <a:rPr lang="en-US" sz="2400" dirty="0" smtClean="0">
                <a:latin typeface="Georgia" panose="02040502050405020303" pitchFamily="18" charset="0"/>
              </a:rPr>
              <a:t>et al., 2010</a:t>
            </a:r>
            <a:r>
              <a:rPr lang="en-US" sz="2400" dirty="0">
                <a:latin typeface="Georgia" panose="02040502050405020303" pitchFamily="18" charset="0"/>
              </a:rPr>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95"/>
        <p:cNvGrpSpPr/>
        <p:nvPr/>
      </p:nvGrpSpPr>
      <p:grpSpPr>
        <a:xfrm>
          <a:off x="0" y="0"/>
          <a:ext cx="0" cy="0"/>
          <a:chOff x="0" y="0"/>
          <a:chExt cx="0" cy="0"/>
        </a:xfrm>
      </p:grpSpPr>
      <p:sp>
        <p:nvSpPr>
          <p:cNvPr id="196" name="Google Shape;196;p38"/>
          <p:cNvSpPr txBox="1">
            <a:spLocks noGrp="1"/>
          </p:cNvSpPr>
          <p:nvPr>
            <p:ph type="title"/>
          </p:nvPr>
        </p:nvSpPr>
        <p:spPr>
          <a:xfrm>
            <a:off x="611225" y="218128"/>
            <a:ext cx="11360700" cy="1456668"/>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4400" dirty="0">
                <a:latin typeface="Georgia" panose="02040502050405020303" pitchFamily="18" charset="0"/>
                <a:ea typeface="Times New Roman"/>
                <a:cs typeface="Times New Roman"/>
                <a:sym typeface="Times New Roman"/>
              </a:rPr>
              <a:t>Difference </a:t>
            </a:r>
            <a:r>
              <a:rPr lang="en-US" sz="4400" dirty="0" smtClean="0">
                <a:latin typeface="Georgia" panose="02040502050405020303" pitchFamily="18" charset="0"/>
                <a:ea typeface="Times New Roman"/>
                <a:cs typeface="Times New Roman"/>
                <a:sym typeface="Times New Roman"/>
              </a:rPr>
              <a:t>Between </a:t>
            </a:r>
            <a:r>
              <a:rPr lang="en-US" sz="4400" dirty="0">
                <a:latin typeface="Georgia" panose="02040502050405020303" pitchFamily="18" charset="0"/>
                <a:ea typeface="Times New Roman"/>
                <a:cs typeface="Times New Roman"/>
                <a:sym typeface="Times New Roman"/>
              </a:rPr>
              <a:t>E</a:t>
            </a:r>
            <a:r>
              <a:rPr lang="en-US" sz="4400" dirty="0" smtClean="0">
                <a:latin typeface="Georgia" panose="02040502050405020303" pitchFamily="18" charset="0"/>
                <a:ea typeface="Times New Roman"/>
                <a:cs typeface="Times New Roman"/>
                <a:sym typeface="Times New Roman"/>
              </a:rPr>
              <a:t>mbedded Instruction </a:t>
            </a:r>
            <a:r>
              <a:rPr lang="en-US" sz="4400" dirty="0">
                <a:latin typeface="Georgia" panose="02040502050405020303" pitchFamily="18" charset="0"/>
                <a:ea typeface="Times New Roman"/>
                <a:cs typeface="Times New Roman"/>
                <a:sym typeface="Times New Roman"/>
              </a:rPr>
              <a:t>and </a:t>
            </a:r>
            <a:r>
              <a:rPr lang="en-US" sz="4400" dirty="0" smtClean="0">
                <a:latin typeface="Georgia" panose="02040502050405020303" pitchFamily="18" charset="0"/>
                <a:ea typeface="Times New Roman"/>
                <a:cs typeface="Times New Roman"/>
                <a:sym typeface="Times New Roman"/>
              </a:rPr>
              <a:t>Teachable Moments</a:t>
            </a:r>
            <a:endParaRPr sz="4400" dirty="0">
              <a:latin typeface="Georgia" panose="02040502050405020303" pitchFamily="18" charset="0"/>
              <a:ea typeface="Times New Roman"/>
              <a:cs typeface="Times New Roman"/>
              <a:sym typeface="Times New Roman"/>
            </a:endParaRPr>
          </a:p>
        </p:txBody>
      </p:sp>
      <p:sp>
        <p:nvSpPr>
          <p:cNvPr id="197" name="Google Shape;197;p38"/>
          <p:cNvSpPr txBox="1">
            <a:spLocks noGrp="1"/>
          </p:cNvSpPr>
          <p:nvPr>
            <p:ph type="body" idx="1"/>
          </p:nvPr>
        </p:nvSpPr>
        <p:spPr>
          <a:xfrm>
            <a:off x="436450" y="1953533"/>
            <a:ext cx="5333100" cy="4555200"/>
          </a:xfrm>
          <a:prstGeom prst="rect">
            <a:avLst/>
          </a:prstGeom>
        </p:spPr>
        <p:txBody>
          <a:bodyPr spcFirstLastPara="1" wrap="square" lIns="121900" tIns="121900" rIns="121900" bIns="121900" anchor="t" anchorCtr="0">
            <a:noAutofit/>
          </a:bodyPr>
          <a:lstStyle/>
          <a:p>
            <a:pPr marL="0" lvl="0" indent="0" algn="l" rtl="0">
              <a:lnSpc>
                <a:spcPct val="90000"/>
              </a:lnSpc>
              <a:spcBef>
                <a:spcPts val="700"/>
              </a:spcBef>
              <a:spcAft>
                <a:spcPts val="0"/>
              </a:spcAft>
              <a:buClr>
                <a:schemeClr val="dk1"/>
              </a:buClr>
              <a:buSzPts val="1100"/>
              <a:buFont typeface="Arial"/>
              <a:buNone/>
            </a:pPr>
            <a:r>
              <a:rPr lang="en-US" sz="3200" b="1" dirty="0">
                <a:solidFill>
                  <a:schemeClr val="dk1"/>
                </a:solidFill>
                <a:latin typeface="Georgia" panose="02040502050405020303" pitchFamily="18" charset="0"/>
                <a:ea typeface="Times New Roman"/>
                <a:cs typeface="Times New Roman"/>
                <a:sym typeface="Times New Roman"/>
              </a:rPr>
              <a:t>Embedded Instruction</a:t>
            </a:r>
            <a:endParaRPr sz="3200" b="1" dirty="0">
              <a:solidFill>
                <a:schemeClr val="dk1"/>
              </a:solidFill>
              <a:latin typeface="Georgia" panose="02040502050405020303" pitchFamily="18" charset="0"/>
              <a:ea typeface="Times New Roman"/>
              <a:cs typeface="Times New Roman"/>
              <a:sym typeface="Times New Roman"/>
            </a:endParaRPr>
          </a:p>
          <a:p>
            <a:pPr lvl="0" indent="-228600" algn="l" rtl="0">
              <a:lnSpc>
                <a:spcPct val="100000"/>
              </a:lnSpc>
              <a:spcBef>
                <a:spcPts val="700"/>
              </a:spcBef>
              <a:spcAft>
                <a:spcPts val="0"/>
              </a:spcAft>
              <a:buClr>
                <a:schemeClr val="dk1"/>
              </a:buClr>
              <a:buSzPct val="100000"/>
              <a:buFont typeface="Arial" panose="020B0604020202020204" pitchFamily="34" charset="0"/>
              <a:buChar char="•"/>
            </a:pPr>
            <a:r>
              <a:rPr lang="en-US" sz="3200" dirty="0" smtClean="0">
                <a:solidFill>
                  <a:schemeClr val="dk1"/>
                </a:solidFill>
                <a:latin typeface="Georgia" panose="02040502050405020303" pitchFamily="18" charset="0"/>
                <a:ea typeface="Times New Roman"/>
                <a:cs typeface="Times New Roman"/>
                <a:sym typeface="Times New Roman"/>
              </a:rPr>
              <a:t>Planned</a:t>
            </a:r>
            <a:endParaRPr sz="3200" dirty="0">
              <a:solidFill>
                <a:schemeClr val="dk1"/>
              </a:solidFill>
              <a:latin typeface="Georgia" panose="02040502050405020303" pitchFamily="18" charset="0"/>
              <a:ea typeface="Times New Roman"/>
              <a:cs typeface="Times New Roman"/>
              <a:sym typeface="Times New Roman"/>
            </a:endParaRPr>
          </a:p>
          <a:p>
            <a:pPr lvl="0" indent="-228600" algn="l" rtl="0">
              <a:lnSpc>
                <a:spcPct val="100000"/>
              </a:lnSpc>
              <a:spcBef>
                <a:spcPts val="700"/>
              </a:spcBef>
              <a:spcAft>
                <a:spcPts val="0"/>
              </a:spcAft>
              <a:buClr>
                <a:schemeClr val="dk1"/>
              </a:buClr>
              <a:buSzPct val="100000"/>
              <a:buFont typeface="Arial" panose="020B0604020202020204" pitchFamily="34" charset="0"/>
              <a:buChar char="•"/>
            </a:pPr>
            <a:r>
              <a:rPr lang="en-US" sz="3200" dirty="0" smtClean="0">
                <a:solidFill>
                  <a:schemeClr val="dk1"/>
                </a:solidFill>
                <a:latin typeface="Georgia" panose="02040502050405020303" pitchFamily="18" charset="0"/>
                <a:ea typeface="Times New Roman"/>
                <a:cs typeface="Times New Roman"/>
                <a:sym typeface="Times New Roman"/>
              </a:rPr>
              <a:t>Driven </a:t>
            </a:r>
            <a:r>
              <a:rPr lang="en-US" sz="3200" dirty="0">
                <a:solidFill>
                  <a:schemeClr val="dk1"/>
                </a:solidFill>
                <a:latin typeface="Georgia" panose="02040502050405020303" pitchFamily="18" charset="0"/>
                <a:ea typeface="Times New Roman"/>
                <a:cs typeface="Times New Roman"/>
                <a:sym typeface="Times New Roman"/>
              </a:rPr>
              <a:t>by child’s learning objective</a:t>
            </a:r>
            <a:endParaRPr sz="3200" dirty="0">
              <a:solidFill>
                <a:schemeClr val="dk1"/>
              </a:solidFill>
              <a:latin typeface="Georgia" panose="02040502050405020303" pitchFamily="18" charset="0"/>
              <a:ea typeface="Times New Roman"/>
              <a:cs typeface="Times New Roman"/>
              <a:sym typeface="Times New Roman"/>
            </a:endParaRPr>
          </a:p>
          <a:p>
            <a:pPr lvl="0" indent="-228600" algn="l" rtl="0">
              <a:lnSpc>
                <a:spcPct val="100000"/>
              </a:lnSpc>
              <a:spcBef>
                <a:spcPts val="700"/>
              </a:spcBef>
              <a:spcAft>
                <a:spcPts val="0"/>
              </a:spcAft>
              <a:buClr>
                <a:schemeClr val="dk1"/>
              </a:buClr>
              <a:buSzPct val="100000"/>
              <a:buFont typeface="Arial" panose="020B0604020202020204" pitchFamily="34" charset="0"/>
              <a:buChar char="•"/>
            </a:pPr>
            <a:r>
              <a:rPr lang="en-US" sz="3200" dirty="0" smtClean="0">
                <a:solidFill>
                  <a:schemeClr val="dk1"/>
                </a:solidFill>
                <a:latin typeface="Georgia" panose="02040502050405020303" pitchFamily="18" charset="0"/>
                <a:ea typeface="Times New Roman"/>
                <a:cs typeface="Times New Roman"/>
                <a:sym typeface="Times New Roman"/>
              </a:rPr>
              <a:t>Ensures </a:t>
            </a:r>
            <a:r>
              <a:rPr lang="en-US" sz="3200" dirty="0">
                <a:solidFill>
                  <a:schemeClr val="dk1"/>
                </a:solidFill>
                <a:latin typeface="Georgia" panose="02040502050405020303" pitchFamily="18" charset="0"/>
                <a:ea typeface="Times New Roman"/>
                <a:cs typeface="Times New Roman"/>
                <a:sym typeface="Times New Roman"/>
              </a:rPr>
              <a:t>instruction occurs</a:t>
            </a:r>
            <a:endParaRPr sz="3200" dirty="0">
              <a:solidFill>
                <a:schemeClr val="dk1"/>
              </a:solidFill>
              <a:latin typeface="Georgia" panose="02040502050405020303" pitchFamily="18" charset="0"/>
              <a:ea typeface="Times New Roman"/>
              <a:cs typeface="Times New Roman"/>
              <a:sym typeface="Times New Roman"/>
            </a:endParaRPr>
          </a:p>
          <a:p>
            <a:pPr lvl="0" indent="-228600" algn="l" rtl="0">
              <a:lnSpc>
                <a:spcPct val="100000"/>
              </a:lnSpc>
              <a:spcBef>
                <a:spcPts val="700"/>
              </a:spcBef>
              <a:spcAft>
                <a:spcPts val="0"/>
              </a:spcAft>
              <a:buClr>
                <a:schemeClr val="dk1"/>
              </a:buClr>
              <a:buSzPct val="100000"/>
              <a:buFont typeface="Arial" panose="020B0604020202020204" pitchFamily="34" charset="0"/>
              <a:buChar char="•"/>
            </a:pPr>
            <a:r>
              <a:rPr lang="en-US" sz="3200" dirty="0" smtClean="0">
                <a:solidFill>
                  <a:schemeClr val="dk1"/>
                </a:solidFill>
                <a:latin typeface="Georgia" panose="02040502050405020303" pitchFamily="18" charset="0"/>
                <a:ea typeface="Times New Roman"/>
                <a:cs typeface="Times New Roman"/>
                <a:sym typeface="Times New Roman"/>
              </a:rPr>
              <a:t>Systematic </a:t>
            </a:r>
            <a:r>
              <a:rPr lang="en-US" sz="3200" dirty="0">
                <a:solidFill>
                  <a:schemeClr val="dk1"/>
                </a:solidFill>
                <a:latin typeface="Georgia" panose="02040502050405020303" pitchFamily="18" charset="0"/>
                <a:ea typeface="Times New Roman"/>
                <a:cs typeface="Times New Roman"/>
                <a:sym typeface="Times New Roman"/>
              </a:rPr>
              <a:t>progress monitoring</a:t>
            </a:r>
            <a:endParaRPr sz="3200" dirty="0">
              <a:solidFill>
                <a:schemeClr val="dk1"/>
              </a:solidFill>
              <a:latin typeface="Georgia" panose="02040502050405020303" pitchFamily="18" charset="0"/>
              <a:ea typeface="Times New Roman"/>
              <a:cs typeface="Times New Roman"/>
              <a:sym typeface="Times New Roman"/>
            </a:endParaRPr>
          </a:p>
          <a:p>
            <a:pPr marL="0" lvl="0" indent="0" algn="l" rtl="0">
              <a:spcBef>
                <a:spcPts val="0"/>
              </a:spcBef>
              <a:spcAft>
                <a:spcPts val="2100"/>
              </a:spcAft>
              <a:buNone/>
            </a:pPr>
            <a:endParaRPr dirty="0">
              <a:latin typeface="Georgia" panose="02040502050405020303" pitchFamily="18" charset="0"/>
            </a:endParaRPr>
          </a:p>
        </p:txBody>
      </p:sp>
      <p:sp>
        <p:nvSpPr>
          <p:cNvPr id="198" name="Google Shape;198;p38"/>
          <p:cNvSpPr txBox="1">
            <a:spLocks noGrp="1"/>
          </p:cNvSpPr>
          <p:nvPr>
            <p:ph type="body" idx="2"/>
          </p:nvPr>
        </p:nvSpPr>
        <p:spPr>
          <a:xfrm>
            <a:off x="5929162" y="1953533"/>
            <a:ext cx="5805463" cy="4555200"/>
          </a:xfrm>
          <a:prstGeom prst="rect">
            <a:avLst/>
          </a:prstGeom>
        </p:spPr>
        <p:txBody>
          <a:bodyPr spcFirstLastPara="1" wrap="square" lIns="121900" tIns="121900" rIns="121900" bIns="121900" anchor="t" anchorCtr="0">
            <a:noAutofit/>
          </a:bodyPr>
          <a:lstStyle/>
          <a:p>
            <a:pPr marL="0" lvl="0" indent="0" algn="l" rtl="0">
              <a:lnSpc>
                <a:spcPct val="90000"/>
              </a:lnSpc>
              <a:spcBef>
                <a:spcPts val="700"/>
              </a:spcBef>
              <a:spcAft>
                <a:spcPts val="0"/>
              </a:spcAft>
              <a:buClr>
                <a:schemeClr val="dk1"/>
              </a:buClr>
              <a:buSzPts val="1100"/>
              <a:buFont typeface="Arial"/>
              <a:buNone/>
            </a:pPr>
            <a:r>
              <a:rPr lang="en-US" sz="3200" b="1" dirty="0">
                <a:solidFill>
                  <a:schemeClr val="dk1"/>
                </a:solidFill>
                <a:latin typeface="Georgia" panose="02040502050405020303" pitchFamily="18" charset="0"/>
                <a:ea typeface="Times New Roman"/>
                <a:cs typeface="Times New Roman"/>
                <a:sym typeface="Times New Roman"/>
              </a:rPr>
              <a:t>Teachable Moments</a:t>
            </a:r>
            <a:endParaRPr sz="3200" b="1" dirty="0">
              <a:solidFill>
                <a:schemeClr val="dk1"/>
              </a:solidFill>
              <a:latin typeface="Georgia" panose="02040502050405020303" pitchFamily="18" charset="0"/>
              <a:ea typeface="Times New Roman"/>
              <a:cs typeface="Times New Roman"/>
              <a:sym typeface="Times New Roman"/>
            </a:endParaRPr>
          </a:p>
          <a:p>
            <a:pPr lvl="0" indent="-228600" algn="l" rtl="0">
              <a:lnSpc>
                <a:spcPct val="100000"/>
              </a:lnSpc>
              <a:spcBef>
                <a:spcPts val="700"/>
              </a:spcBef>
              <a:spcAft>
                <a:spcPts val="0"/>
              </a:spcAft>
              <a:buClr>
                <a:schemeClr val="dk1"/>
              </a:buClr>
              <a:buSzPct val="100000"/>
              <a:buFont typeface="Arial" panose="020B0604020202020204" pitchFamily="34" charset="0"/>
              <a:buChar char="•"/>
            </a:pPr>
            <a:r>
              <a:rPr lang="en-US" sz="3200" dirty="0" smtClean="0">
                <a:solidFill>
                  <a:schemeClr val="dk1"/>
                </a:solidFill>
                <a:latin typeface="Georgia" panose="02040502050405020303" pitchFamily="18" charset="0"/>
                <a:ea typeface="Times New Roman"/>
                <a:cs typeface="Times New Roman"/>
                <a:sym typeface="Times New Roman"/>
              </a:rPr>
              <a:t>Spontaneous</a:t>
            </a:r>
            <a:endParaRPr sz="3200" dirty="0">
              <a:solidFill>
                <a:schemeClr val="dk1"/>
              </a:solidFill>
              <a:latin typeface="Georgia" panose="02040502050405020303" pitchFamily="18" charset="0"/>
              <a:ea typeface="Times New Roman"/>
              <a:cs typeface="Times New Roman"/>
              <a:sym typeface="Times New Roman"/>
            </a:endParaRPr>
          </a:p>
          <a:p>
            <a:pPr lvl="0" indent="-228600" algn="l" rtl="0">
              <a:lnSpc>
                <a:spcPct val="100000"/>
              </a:lnSpc>
              <a:spcBef>
                <a:spcPts val="700"/>
              </a:spcBef>
              <a:spcAft>
                <a:spcPts val="0"/>
              </a:spcAft>
              <a:buClr>
                <a:schemeClr val="dk1"/>
              </a:buClr>
              <a:buSzPct val="100000"/>
              <a:buFont typeface="Arial" panose="020B0604020202020204" pitchFamily="34" charset="0"/>
              <a:buChar char="•"/>
            </a:pPr>
            <a:r>
              <a:rPr lang="en-US" sz="3200" dirty="0" smtClean="0">
                <a:solidFill>
                  <a:schemeClr val="dk1"/>
                </a:solidFill>
                <a:latin typeface="Georgia" panose="02040502050405020303" pitchFamily="18" charset="0"/>
                <a:ea typeface="Times New Roman"/>
                <a:cs typeface="Times New Roman"/>
                <a:sym typeface="Times New Roman"/>
              </a:rPr>
              <a:t>Driven </a:t>
            </a:r>
            <a:r>
              <a:rPr lang="en-US" sz="3200" dirty="0">
                <a:solidFill>
                  <a:schemeClr val="dk1"/>
                </a:solidFill>
                <a:latin typeface="Georgia" panose="02040502050405020303" pitchFamily="18" charset="0"/>
                <a:ea typeface="Times New Roman"/>
                <a:cs typeface="Times New Roman"/>
                <a:sym typeface="Times New Roman"/>
              </a:rPr>
              <a:t>by “the moment”</a:t>
            </a:r>
            <a:endParaRPr sz="3200" dirty="0">
              <a:solidFill>
                <a:schemeClr val="dk1"/>
              </a:solidFill>
              <a:latin typeface="Georgia" panose="02040502050405020303" pitchFamily="18" charset="0"/>
              <a:ea typeface="Times New Roman"/>
              <a:cs typeface="Times New Roman"/>
              <a:sym typeface="Times New Roman"/>
            </a:endParaRPr>
          </a:p>
          <a:p>
            <a:pPr lvl="0" indent="-228600" algn="l" rtl="0">
              <a:lnSpc>
                <a:spcPct val="100000"/>
              </a:lnSpc>
              <a:spcBef>
                <a:spcPts val="700"/>
              </a:spcBef>
              <a:spcAft>
                <a:spcPts val="0"/>
              </a:spcAft>
              <a:buClr>
                <a:schemeClr val="dk1"/>
              </a:buClr>
              <a:buSzPct val="100000"/>
              <a:buFont typeface="Arial" panose="020B0604020202020204" pitchFamily="34" charset="0"/>
              <a:buChar char="•"/>
            </a:pPr>
            <a:r>
              <a:rPr lang="en-US" sz="3200" dirty="0" smtClean="0">
                <a:solidFill>
                  <a:schemeClr val="dk1"/>
                </a:solidFill>
                <a:latin typeface="Georgia" panose="02040502050405020303" pitchFamily="18" charset="0"/>
                <a:ea typeface="Times New Roman"/>
                <a:cs typeface="Times New Roman"/>
                <a:sym typeface="Times New Roman"/>
              </a:rPr>
              <a:t>Takes </a:t>
            </a:r>
            <a:r>
              <a:rPr lang="en-US" sz="3200" dirty="0">
                <a:solidFill>
                  <a:schemeClr val="dk1"/>
                </a:solidFill>
                <a:latin typeface="Georgia" panose="02040502050405020303" pitchFamily="18" charset="0"/>
                <a:ea typeface="Times New Roman"/>
                <a:cs typeface="Times New Roman"/>
                <a:sym typeface="Times New Roman"/>
              </a:rPr>
              <a:t>advantage of an opportunity</a:t>
            </a:r>
            <a:endParaRPr sz="3200" dirty="0">
              <a:solidFill>
                <a:schemeClr val="dk1"/>
              </a:solidFill>
              <a:latin typeface="Georgia" panose="02040502050405020303" pitchFamily="18" charset="0"/>
              <a:ea typeface="Times New Roman"/>
              <a:cs typeface="Times New Roman"/>
              <a:sym typeface="Times New Roman"/>
            </a:endParaRPr>
          </a:p>
          <a:p>
            <a:pPr lvl="0" indent="-228600" algn="l" rtl="0">
              <a:lnSpc>
                <a:spcPct val="100000"/>
              </a:lnSpc>
              <a:spcBef>
                <a:spcPts val="700"/>
              </a:spcBef>
              <a:spcAft>
                <a:spcPts val="0"/>
              </a:spcAft>
              <a:buClr>
                <a:schemeClr val="dk1"/>
              </a:buClr>
              <a:buSzPct val="100000"/>
              <a:buFont typeface="Arial" panose="020B0604020202020204" pitchFamily="34" charset="0"/>
              <a:buChar char="•"/>
            </a:pPr>
            <a:r>
              <a:rPr lang="en-US" sz="3200" dirty="0" smtClean="0">
                <a:solidFill>
                  <a:schemeClr val="dk1"/>
                </a:solidFill>
                <a:latin typeface="Georgia" panose="02040502050405020303" pitchFamily="18" charset="0"/>
                <a:ea typeface="Times New Roman"/>
                <a:cs typeface="Times New Roman"/>
                <a:sym typeface="Times New Roman"/>
              </a:rPr>
              <a:t>Progress </a:t>
            </a:r>
            <a:r>
              <a:rPr lang="en-US" sz="3200" dirty="0">
                <a:solidFill>
                  <a:schemeClr val="dk1"/>
                </a:solidFill>
                <a:latin typeface="Georgia" panose="02040502050405020303" pitchFamily="18" charset="0"/>
                <a:ea typeface="Times New Roman"/>
                <a:cs typeface="Times New Roman"/>
                <a:sym typeface="Times New Roman"/>
              </a:rPr>
              <a:t>monitoring driven by opportunity</a:t>
            </a:r>
            <a:endParaRPr sz="3200" dirty="0">
              <a:solidFill>
                <a:schemeClr val="dk1"/>
              </a:solidFill>
              <a:latin typeface="Georgia" panose="02040502050405020303" pitchFamily="18" charset="0"/>
              <a:ea typeface="Times New Roman"/>
              <a:cs typeface="Times New Roman"/>
              <a:sym typeface="Times New Roman"/>
            </a:endParaRPr>
          </a:p>
          <a:p>
            <a:pPr marL="0" lvl="0" indent="0" algn="l" rtl="0">
              <a:spcBef>
                <a:spcPts val="0"/>
              </a:spcBef>
              <a:spcAft>
                <a:spcPts val="2100"/>
              </a:spcAft>
              <a:buNone/>
            </a:pPr>
            <a:endParaRPr dirty="0">
              <a:latin typeface="Georgia" panose="02040502050405020303"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203"/>
        <p:cNvGrpSpPr/>
        <p:nvPr/>
      </p:nvGrpSpPr>
      <p:grpSpPr>
        <a:xfrm>
          <a:off x="0" y="0"/>
          <a:ext cx="0" cy="0"/>
          <a:chOff x="0" y="0"/>
          <a:chExt cx="0" cy="0"/>
        </a:xfrm>
      </p:grpSpPr>
      <p:sp>
        <p:nvSpPr>
          <p:cNvPr id="204" name="Google Shape;204;p39"/>
          <p:cNvSpPr txBox="1">
            <a:spLocks noGrp="1"/>
          </p:cNvSpPr>
          <p:nvPr>
            <p:ph type="title"/>
          </p:nvPr>
        </p:nvSpPr>
        <p:spPr>
          <a:xfrm>
            <a:off x="425624" y="274071"/>
            <a:ext cx="3651075" cy="309874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accent1"/>
              </a:buClr>
              <a:buSzPts val="4000"/>
              <a:buFont typeface="Aharoni"/>
              <a:buNone/>
            </a:pPr>
            <a:r>
              <a:rPr lang="en-US" sz="4400" dirty="0" smtClean="0">
                <a:latin typeface="Georgia" panose="02040502050405020303" pitchFamily="18" charset="0"/>
                <a:ea typeface="Times New Roman"/>
                <a:cs typeface="Times New Roman"/>
                <a:sym typeface="Times New Roman"/>
              </a:rPr>
              <a:t>Key </a:t>
            </a:r>
            <a:r>
              <a:rPr lang="en-US" sz="4400" dirty="0">
                <a:latin typeface="Georgia" panose="02040502050405020303" pitchFamily="18" charset="0"/>
                <a:ea typeface="Times New Roman"/>
                <a:cs typeface="Times New Roman"/>
                <a:sym typeface="Times New Roman"/>
              </a:rPr>
              <a:t>Components of Embedded Instruction</a:t>
            </a:r>
            <a:endParaRPr sz="4400" dirty="0">
              <a:latin typeface="Georgia" panose="02040502050405020303" pitchFamily="18" charset="0"/>
              <a:ea typeface="Times New Roman"/>
              <a:cs typeface="Times New Roman"/>
              <a:sym typeface="Times New Roman"/>
            </a:endParaRPr>
          </a:p>
        </p:txBody>
      </p:sp>
      <p:pic>
        <p:nvPicPr>
          <p:cNvPr id="205" name="Google Shape;205;p39" descr="Cyclical components of embedded instruction:&#10;What to Teach leads to When to Teach, leads to How to Teach, leads to How to Evaluate and then back to What to Teach"/>
          <p:cNvPicPr preferRelativeResize="0">
            <a:picLocks noGrp="1"/>
          </p:cNvPicPr>
          <p:nvPr>
            <p:ph type="body" idx="1"/>
          </p:nvPr>
        </p:nvPicPr>
        <p:blipFill rotWithShape="1">
          <a:blip r:embed="rId3">
            <a:alphaModFix/>
          </a:blip>
          <a:srcRect/>
          <a:stretch/>
        </p:blipFill>
        <p:spPr>
          <a:xfrm>
            <a:off x="4076699" y="398257"/>
            <a:ext cx="6405213" cy="5964041"/>
          </a:xfrm>
          <a:prstGeom prst="rect">
            <a:avLst/>
          </a:prstGeom>
          <a:noFill/>
          <a:ln>
            <a:noFill/>
          </a:ln>
        </p:spPr>
      </p:pic>
      <p:sp>
        <p:nvSpPr>
          <p:cNvPr id="206" name="Google Shape;206;p39"/>
          <p:cNvSpPr txBox="1">
            <a:spLocks noGrp="1"/>
          </p:cNvSpPr>
          <p:nvPr>
            <p:ph type="ftr" idx="11"/>
          </p:nvPr>
        </p:nvSpPr>
        <p:spPr>
          <a:xfrm>
            <a:off x="425624" y="6223180"/>
            <a:ext cx="10265486" cy="399715"/>
          </a:xfrm>
          <a:prstGeom prst="rect">
            <a:avLst/>
          </a:prstGeom>
          <a:noFill/>
          <a:ln>
            <a:noFill/>
          </a:ln>
        </p:spPr>
        <p:txBody>
          <a:bodyPr spcFirstLastPara="1" wrap="square" lIns="91425" tIns="45700" rIns="91425" bIns="45700" anchor="ctr" anchorCtr="0">
            <a:noAutofit/>
          </a:bodyPr>
          <a:lstStyle/>
          <a:p>
            <a:pPr lvl="0"/>
            <a:r>
              <a:rPr lang="en-US" sz="2400" dirty="0">
                <a:latin typeface="Georgia" panose="02040502050405020303" pitchFamily="18" charset="0"/>
              </a:rPr>
              <a:t>(Snyder, et al., 2010)</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00" y="2341756"/>
            <a:ext cx="11360700" cy="1556476"/>
          </a:xfrm>
        </p:spPr>
        <p:txBody>
          <a:bodyPr/>
          <a:lstStyle/>
          <a:p>
            <a:pPr lvl="0" algn="ctr"/>
            <a:r>
              <a:rPr lang="en-US" sz="6000" b="1" dirty="0">
                <a:latin typeface="Georgia" panose="02040502050405020303" pitchFamily="18" charset="0"/>
                <a:ea typeface="Times New Roman"/>
                <a:cs typeface="Times New Roman"/>
                <a:sym typeface="Times New Roman"/>
              </a:rPr>
              <a:t>What To Teach</a:t>
            </a:r>
            <a:br>
              <a:rPr lang="en-US" sz="6000" b="1" dirty="0">
                <a:latin typeface="Georgia" panose="02040502050405020303" pitchFamily="18" charset="0"/>
                <a:ea typeface="Times New Roman"/>
                <a:cs typeface="Times New Roman"/>
                <a:sym typeface="Times New Roman"/>
              </a:rPr>
            </a:br>
            <a:endParaRPr lang="en-US" sz="6000" dirty="0"/>
          </a:p>
        </p:txBody>
      </p:sp>
    </p:spTree>
    <p:extLst>
      <p:ext uri="{BB962C8B-B14F-4D97-AF65-F5344CB8AC3E}">
        <p14:creationId xmlns:p14="http://schemas.microsoft.com/office/powerpoint/2010/main" val="3609539612"/>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398</TotalTime>
  <Words>5196</Words>
  <Application>Microsoft Office PowerPoint</Application>
  <PresentationFormat>Widescreen</PresentationFormat>
  <Paragraphs>574</Paragraphs>
  <Slides>45</Slides>
  <Notes>41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45</vt:i4>
      </vt:variant>
    </vt:vector>
  </HeadingPairs>
  <TitlesOfParts>
    <vt:vector size="56" baseType="lpstr">
      <vt:lpstr>Aharoni</vt:lpstr>
      <vt:lpstr>Arial</vt:lpstr>
      <vt:lpstr>Batang</vt:lpstr>
      <vt:lpstr>Calibri</vt:lpstr>
      <vt:lpstr>Georgia</vt:lpstr>
      <vt:lpstr>Source Sans Pro</vt:lpstr>
      <vt:lpstr>Times</vt:lpstr>
      <vt:lpstr>Times New Roman</vt:lpstr>
      <vt:lpstr>Trebuchet MS</vt:lpstr>
      <vt:lpstr>Simple Light</vt:lpstr>
      <vt:lpstr>Simple Light</vt:lpstr>
      <vt:lpstr>Inclusive Placement Opportunities for Preschoolers:  A Systems Approach to Preschool Inclusive Practices</vt:lpstr>
      <vt:lpstr>  Module 7: Embedded Instructional Practices in Early Childhood Programs </vt:lpstr>
      <vt:lpstr>Objectives</vt:lpstr>
      <vt:lpstr>What does embedded instruction mean to you?</vt:lpstr>
      <vt:lpstr>What is Embedded Instruction?</vt:lpstr>
      <vt:lpstr>Benefits of Embedded Instruction</vt:lpstr>
      <vt:lpstr>Difference Between Embedded Instruction and Teachable Moments</vt:lpstr>
      <vt:lpstr>Key Components of Embedded Instruction</vt:lpstr>
      <vt:lpstr>What To Teach </vt:lpstr>
      <vt:lpstr>Target Learning Objective </vt:lpstr>
      <vt:lpstr>Identifying Target Learning Objectives</vt:lpstr>
      <vt:lpstr>Writing Functional Target Learning Objectives</vt:lpstr>
      <vt:lpstr>Examples of Target Learning Objectives</vt:lpstr>
      <vt:lpstr>When To Teach </vt:lpstr>
      <vt:lpstr>Embedded Instruction</vt:lpstr>
      <vt:lpstr>Activities  Routines   Transitions   </vt:lpstr>
      <vt:lpstr>Key Considerations</vt:lpstr>
      <vt:lpstr>With a partner or in a small group, write down examples of typical preschool activities and routines (things you do every day). </vt:lpstr>
      <vt:lpstr>Selecting Routines</vt:lpstr>
      <vt:lpstr>Let’s Practice (Activity 1)</vt:lpstr>
      <vt:lpstr>Target Activities, Routines, and Transitions</vt:lpstr>
      <vt:lpstr>Benefits of Using an Activity Matrix</vt:lpstr>
      <vt:lpstr>Activity Matrix</vt:lpstr>
      <vt:lpstr>Activity Matrix For Mia</vt:lpstr>
      <vt:lpstr>Classroom Activity Matrix</vt:lpstr>
      <vt:lpstr>How To Teach </vt:lpstr>
      <vt:lpstr>Tier 1 Strategies</vt:lpstr>
      <vt:lpstr>Strategies To Make Environmental Accommodations</vt:lpstr>
      <vt:lpstr>Strategies To Adapt The Classroom Schedule</vt:lpstr>
      <vt:lpstr>Strategies To Adapt Activities</vt:lpstr>
      <vt:lpstr>Strategies To Adapt Materials</vt:lpstr>
      <vt:lpstr>Strategies To Adapt Instruction</vt:lpstr>
      <vt:lpstr> Next Step</vt:lpstr>
      <vt:lpstr>What is Planned Instructional Sequence?</vt:lpstr>
      <vt:lpstr>4 Step Process</vt:lpstr>
      <vt:lpstr>Learning Objective: Mia will use 1-2 words to express her needs and wants. </vt:lpstr>
      <vt:lpstr>How To Evaluate    </vt:lpstr>
      <vt:lpstr>Key Questions</vt:lpstr>
      <vt:lpstr>How Do You Evaluate Progress?</vt:lpstr>
      <vt:lpstr> Let’s Review </vt:lpstr>
      <vt:lpstr>Let’s Practice (Activity 2)</vt:lpstr>
      <vt:lpstr>References, Slide 1</vt:lpstr>
      <vt:lpstr>References, Slide 2</vt:lpstr>
      <vt:lpstr>Resources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Inclusive Placement Opportunities for Preschoolers:</dc:title>
  <dc:creator>Jacqueline Kilkeary</dc:creator>
  <cp:lastModifiedBy>Jacqueline Kilkeary</cp:lastModifiedBy>
  <cp:revision>54</cp:revision>
  <dcterms:modified xsi:type="dcterms:W3CDTF">2019-07-01T00:47:18Z</dcterms:modified>
</cp:coreProperties>
</file>